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59"/>
  </p:notesMasterIdLst>
  <p:sldIdLst>
    <p:sldId id="257" r:id="rId6"/>
    <p:sldId id="296" r:id="rId7"/>
    <p:sldId id="282" r:id="rId8"/>
    <p:sldId id="383" r:id="rId9"/>
    <p:sldId id="284" r:id="rId10"/>
    <p:sldId id="285" r:id="rId11"/>
    <p:sldId id="395" r:id="rId12"/>
    <p:sldId id="332" r:id="rId13"/>
    <p:sldId id="396" r:id="rId14"/>
    <p:sldId id="397" r:id="rId15"/>
    <p:sldId id="338" r:id="rId16"/>
    <p:sldId id="340" r:id="rId17"/>
    <p:sldId id="281"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375" r:id="rId41"/>
    <p:sldId id="376" r:id="rId42"/>
    <p:sldId id="377" r:id="rId43"/>
    <p:sldId id="378"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47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5F3F2D-B54E-41C4-9E36-B81ADC06C80E}">
          <p14:sldIdLst>
            <p14:sldId id="257"/>
            <p14:sldId id="296"/>
          </p14:sldIdLst>
        </p14:section>
        <p14:section name="Non infectious skin disorder" id="{33D5057B-7FAF-46AB-826F-38CC97AB096D}">
          <p14:sldIdLst>
            <p14:sldId id="282"/>
            <p14:sldId id="383"/>
            <p14:sldId id="284"/>
            <p14:sldId id="285"/>
            <p14:sldId id="395"/>
            <p14:sldId id="332"/>
            <p14:sldId id="396"/>
            <p14:sldId id="397"/>
            <p14:sldId id="338"/>
            <p14:sldId id="340"/>
            <p14:sldId id="281"/>
          </p14:sldIdLst>
        </p14:section>
        <p14:section name="Acne" id="{F4F20CF6-4DEF-4FAE-A89F-CB0BDA109D37}">
          <p14:sldIdLst>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Lst>
        </p14:section>
        <p14:section name="Infectious skin diseases" id="{FD466227-3759-4435-8694-291C24C30F22}">
          <p14:sldIdLst>
            <p14:sldId id="310"/>
            <p14:sldId id="311"/>
            <p14:sldId id="312"/>
            <p14:sldId id="313"/>
            <p14:sldId id="314"/>
            <p14:sldId id="315"/>
            <p14:sldId id="316"/>
            <p14:sldId id="317"/>
            <p14:sldId id="318"/>
            <p14:sldId id="319"/>
            <p14:sldId id="320"/>
            <p14:sldId id="321"/>
            <p14:sldId id="322"/>
            <p14:sldId id="4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Turner" initials="MT" lastIdx="2" clrIdx="0">
    <p:extLst>
      <p:ext uri="{19B8F6BF-5375-455C-9EA6-DF929625EA0E}">
        <p15:presenceInfo xmlns:p15="http://schemas.microsoft.com/office/powerpoint/2012/main" userId="S::MTurner@dermalogica.com::4354980c-b995-493a-b2c0-a6cc7a86173b" providerId="AD"/>
      </p:ext>
    </p:extLst>
  </p:cmAuthor>
  <p:cmAuthor id="2" name="Beth Bialko" initials="BB" lastIdx="1" clrIdx="1">
    <p:extLst>
      <p:ext uri="{19B8F6BF-5375-455C-9EA6-DF929625EA0E}">
        <p15:presenceInfo xmlns:p15="http://schemas.microsoft.com/office/powerpoint/2012/main" userId="S::BBialko@dermalogica.com::21f86f8f-650f-4cfd-b092-ee245afe53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EF2"/>
    <a:srgbClr val="0087AE"/>
    <a:srgbClr val="5B6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0DB3BC-703C-4D3B-BAF3-6648DC96AA7B}" v="53" dt="2020-08-11T23:06:32.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Turner" userId="4354980c-b995-493a-b2c0-a6cc7a86173b" providerId="ADAL" clId="{1E15A8ED-BB72-43A9-A226-D330DF695325}"/>
    <pc:docChg chg="undo custSel mod addSld delSld modSld">
      <pc:chgData name="Michelle Turner" userId="4354980c-b995-493a-b2c0-a6cc7a86173b" providerId="ADAL" clId="{1E15A8ED-BB72-43A9-A226-D330DF695325}" dt="2020-07-07T17:25:16.398" v="813" actId="1076"/>
      <pc:docMkLst>
        <pc:docMk/>
      </pc:docMkLst>
      <pc:sldChg chg="modSp mod">
        <pc:chgData name="Michelle Turner" userId="4354980c-b995-493a-b2c0-a6cc7a86173b" providerId="ADAL" clId="{1E15A8ED-BB72-43A9-A226-D330DF695325}" dt="2020-07-07T17:04:11.852" v="1" actId="27636"/>
        <pc:sldMkLst>
          <pc:docMk/>
          <pc:sldMk cId="886415123" sldId="353"/>
        </pc:sldMkLst>
        <pc:spChg chg="mod">
          <ac:chgData name="Michelle Turner" userId="4354980c-b995-493a-b2c0-a6cc7a86173b" providerId="ADAL" clId="{1E15A8ED-BB72-43A9-A226-D330DF695325}" dt="2020-07-07T17:04:11.852" v="1" actId="27636"/>
          <ac:spMkLst>
            <pc:docMk/>
            <pc:sldMk cId="886415123" sldId="353"/>
            <ac:spMk id="6" creationId="{00000000-0000-0000-0000-000000000000}"/>
          </ac:spMkLst>
        </pc:spChg>
      </pc:sldChg>
      <pc:sldChg chg="addSp delSp modSp mod">
        <pc:chgData name="Michelle Turner" userId="4354980c-b995-493a-b2c0-a6cc7a86173b" providerId="ADAL" clId="{1E15A8ED-BB72-43A9-A226-D330DF695325}" dt="2020-07-07T17:04:43.145" v="57" actId="1076"/>
        <pc:sldMkLst>
          <pc:docMk/>
          <pc:sldMk cId="2320215201" sldId="354"/>
        </pc:sldMkLst>
        <pc:spChg chg="del">
          <ac:chgData name="Michelle Turner" userId="4354980c-b995-493a-b2c0-a6cc7a86173b" providerId="ADAL" clId="{1E15A8ED-BB72-43A9-A226-D330DF695325}" dt="2020-07-07T17:04:19.474" v="19" actId="21"/>
          <ac:spMkLst>
            <pc:docMk/>
            <pc:sldMk cId="2320215201" sldId="354"/>
            <ac:spMk id="2" creationId="{00000000-0000-0000-0000-000000000000}"/>
          </ac:spMkLst>
        </pc:spChg>
        <pc:spChg chg="mod">
          <ac:chgData name="Michelle Turner" userId="4354980c-b995-493a-b2c0-a6cc7a86173b" providerId="ADAL" clId="{1E15A8ED-BB72-43A9-A226-D330DF695325}" dt="2020-07-07T17:04:40.897" v="56" actId="1076"/>
          <ac:spMkLst>
            <pc:docMk/>
            <pc:sldMk cId="2320215201" sldId="354"/>
            <ac:spMk id="3" creationId="{00000000-0000-0000-0000-000000000000}"/>
          </ac:spMkLst>
        </pc:spChg>
        <pc:spChg chg="add mod">
          <ac:chgData name="Michelle Turner" userId="4354980c-b995-493a-b2c0-a6cc7a86173b" providerId="ADAL" clId="{1E15A8ED-BB72-43A9-A226-D330DF695325}" dt="2020-07-07T17:04:29.373" v="49" actId="20577"/>
          <ac:spMkLst>
            <pc:docMk/>
            <pc:sldMk cId="2320215201" sldId="354"/>
            <ac:spMk id="4" creationId="{FAF67171-480B-48BA-BB7B-DE3D7C9D3F6F}"/>
          </ac:spMkLst>
        </pc:spChg>
        <pc:picChg chg="mod">
          <ac:chgData name="Michelle Turner" userId="4354980c-b995-493a-b2c0-a6cc7a86173b" providerId="ADAL" clId="{1E15A8ED-BB72-43A9-A226-D330DF695325}" dt="2020-07-07T17:04:43.145" v="57" actId="1076"/>
          <ac:picMkLst>
            <pc:docMk/>
            <pc:sldMk cId="2320215201" sldId="354"/>
            <ac:picMk id="5" creationId="{00000000-0000-0000-0000-000000000000}"/>
          </ac:picMkLst>
        </pc:picChg>
      </pc:sldChg>
      <pc:sldChg chg="addSp delSp modSp mod">
        <pc:chgData name="Michelle Turner" userId="4354980c-b995-493a-b2c0-a6cc7a86173b" providerId="ADAL" clId="{1E15A8ED-BB72-43A9-A226-D330DF695325}" dt="2020-07-07T17:04:56.090" v="81" actId="20577"/>
        <pc:sldMkLst>
          <pc:docMk/>
          <pc:sldMk cId="3628548798" sldId="355"/>
        </pc:sldMkLst>
        <pc:spChg chg="add mod">
          <ac:chgData name="Michelle Turner" userId="4354980c-b995-493a-b2c0-a6cc7a86173b" providerId="ADAL" clId="{1E15A8ED-BB72-43A9-A226-D330DF695325}" dt="2020-07-07T17:04:56.090" v="81" actId="20577"/>
          <ac:spMkLst>
            <pc:docMk/>
            <pc:sldMk cId="3628548798" sldId="355"/>
            <ac:spMk id="2" creationId="{A995A68D-1D8B-4B5B-B221-8FB8B3948F9B}"/>
          </ac:spMkLst>
        </pc:spChg>
        <pc:spChg chg="del">
          <ac:chgData name="Michelle Turner" userId="4354980c-b995-493a-b2c0-a6cc7a86173b" providerId="ADAL" clId="{1E15A8ED-BB72-43A9-A226-D330DF695325}" dt="2020-07-07T17:04:49.672" v="60" actId="21"/>
          <ac:spMkLst>
            <pc:docMk/>
            <pc:sldMk cId="3628548798" sldId="355"/>
            <ac:spMk id="5" creationId="{00000000-0000-0000-0000-000000000000}"/>
          </ac:spMkLst>
        </pc:spChg>
        <pc:spChg chg="mod">
          <ac:chgData name="Michelle Turner" userId="4354980c-b995-493a-b2c0-a6cc7a86173b" providerId="ADAL" clId="{1E15A8ED-BB72-43A9-A226-D330DF695325}" dt="2020-07-07T17:04:47.010" v="59" actId="27636"/>
          <ac:spMkLst>
            <pc:docMk/>
            <pc:sldMk cId="3628548798" sldId="355"/>
            <ac:spMk id="6" creationId="{00000000-0000-0000-0000-000000000000}"/>
          </ac:spMkLst>
        </pc:spChg>
      </pc:sldChg>
      <pc:sldChg chg="addSp delSp modSp mod modClrScheme chgLayout">
        <pc:chgData name="Michelle Turner" userId="4354980c-b995-493a-b2c0-a6cc7a86173b" providerId="ADAL" clId="{1E15A8ED-BB72-43A9-A226-D330DF695325}" dt="2020-07-07T17:06:20.337" v="101" actId="14100"/>
        <pc:sldMkLst>
          <pc:docMk/>
          <pc:sldMk cId="4291082727" sldId="356"/>
        </pc:sldMkLst>
        <pc:spChg chg="mod ord">
          <ac:chgData name="Michelle Turner" userId="4354980c-b995-493a-b2c0-a6cc7a86173b" providerId="ADAL" clId="{1E15A8ED-BB72-43A9-A226-D330DF695325}" dt="2020-07-07T17:06:15.883" v="100" actId="700"/>
          <ac:spMkLst>
            <pc:docMk/>
            <pc:sldMk cId="4291082727" sldId="356"/>
            <ac:spMk id="2" creationId="{00000000-0000-0000-0000-000000000000}"/>
          </ac:spMkLst>
        </pc:spChg>
        <pc:spChg chg="add del mod">
          <ac:chgData name="Michelle Turner" userId="4354980c-b995-493a-b2c0-a6cc7a86173b" providerId="ADAL" clId="{1E15A8ED-BB72-43A9-A226-D330DF695325}" dt="2020-07-07T17:05:25.237" v="88" actId="207"/>
          <ac:spMkLst>
            <pc:docMk/>
            <pc:sldMk cId="4291082727" sldId="356"/>
            <ac:spMk id="3" creationId="{76FB710B-4A2F-4524-86AC-4F7BDCA37D66}"/>
          </ac:spMkLst>
        </pc:spChg>
        <pc:spChg chg="mod ord">
          <ac:chgData name="Michelle Turner" userId="4354980c-b995-493a-b2c0-a6cc7a86173b" providerId="ADAL" clId="{1E15A8ED-BB72-43A9-A226-D330DF695325}" dt="2020-07-07T17:06:15.883" v="100" actId="700"/>
          <ac:spMkLst>
            <pc:docMk/>
            <pc:sldMk cId="4291082727" sldId="356"/>
            <ac:spMk id="8" creationId="{00000000-0000-0000-0000-000000000000}"/>
          </ac:spMkLst>
        </pc:spChg>
        <pc:picChg chg="mod">
          <ac:chgData name="Michelle Turner" userId="4354980c-b995-493a-b2c0-a6cc7a86173b" providerId="ADAL" clId="{1E15A8ED-BB72-43A9-A226-D330DF695325}" dt="2020-07-07T17:06:20.337" v="101" actId="14100"/>
          <ac:picMkLst>
            <pc:docMk/>
            <pc:sldMk cId="4291082727" sldId="356"/>
            <ac:picMk id="6" creationId="{00000000-0000-0000-0000-000000000000}"/>
          </ac:picMkLst>
        </pc:picChg>
      </pc:sldChg>
      <pc:sldChg chg="addSp delSp modSp mod">
        <pc:chgData name="Michelle Turner" userId="4354980c-b995-493a-b2c0-a6cc7a86173b" providerId="ADAL" clId="{1E15A8ED-BB72-43A9-A226-D330DF695325}" dt="2020-07-07T17:07:08.425" v="151" actId="14100"/>
        <pc:sldMkLst>
          <pc:docMk/>
          <pc:sldMk cId="957855740" sldId="357"/>
        </pc:sldMkLst>
        <pc:spChg chg="del">
          <ac:chgData name="Michelle Turner" userId="4354980c-b995-493a-b2c0-a6cc7a86173b" providerId="ADAL" clId="{1E15A8ED-BB72-43A9-A226-D330DF695325}" dt="2020-07-07T17:06:25.736" v="102" actId="21"/>
          <ac:spMkLst>
            <pc:docMk/>
            <pc:sldMk cId="957855740" sldId="357"/>
            <ac:spMk id="2" creationId="{00000000-0000-0000-0000-000000000000}"/>
          </ac:spMkLst>
        </pc:spChg>
        <pc:spChg chg="add mod">
          <ac:chgData name="Michelle Turner" userId="4354980c-b995-493a-b2c0-a6cc7a86173b" providerId="ADAL" clId="{1E15A8ED-BB72-43A9-A226-D330DF695325}" dt="2020-07-07T17:06:38.203" v="145" actId="20577"/>
          <ac:spMkLst>
            <pc:docMk/>
            <pc:sldMk cId="957855740" sldId="357"/>
            <ac:spMk id="3" creationId="{9322EBC5-94A4-4484-9041-39ABADFE60B9}"/>
          </ac:spMkLst>
        </pc:spChg>
        <pc:spChg chg="mod">
          <ac:chgData name="Michelle Turner" userId="4354980c-b995-493a-b2c0-a6cc7a86173b" providerId="ADAL" clId="{1E15A8ED-BB72-43A9-A226-D330DF695325}" dt="2020-07-07T17:07:01.555" v="150" actId="12"/>
          <ac:spMkLst>
            <pc:docMk/>
            <pc:sldMk cId="957855740" sldId="357"/>
            <ac:spMk id="6" creationId="{00000000-0000-0000-0000-000000000000}"/>
          </ac:spMkLst>
        </pc:spChg>
        <pc:picChg chg="mod">
          <ac:chgData name="Michelle Turner" userId="4354980c-b995-493a-b2c0-a6cc7a86173b" providerId="ADAL" clId="{1E15A8ED-BB72-43A9-A226-D330DF695325}" dt="2020-07-07T17:07:08.425" v="151" actId="14100"/>
          <ac:picMkLst>
            <pc:docMk/>
            <pc:sldMk cId="957855740" sldId="357"/>
            <ac:picMk id="4" creationId="{00000000-0000-0000-0000-000000000000}"/>
          </ac:picMkLst>
        </pc:picChg>
      </pc:sldChg>
      <pc:sldChg chg="addSp delSp modSp mod">
        <pc:chgData name="Michelle Turner" userId="4354980c-b995-493a-b2c0-a6cc7a86173b" providerId="ADAL" clId="{1E15A8ED-BB72-43A9-A226-D330DF695325}" dt="2020-07-07T17:07:25.345" v="165" actId="14100"/>
        <pc:sldMkLst>
          <pc:docMk/>
          <pc:sldMk cId="3437245131" sldId="358"/>
        </pc:sldMkLst>
        <pc:spChg chg="del">
          <ac:chgData name="Michelle Turner" userId="4354980c-b995-493a-b2c0-a6cc7a86173b" providerId="ADAL" clId="{1E15A8ED-BB72-43A9-A226-D330DF695325}" dt="2020-07-07T17:07:13.445" v="152" actId="21"/>
          <ac:spMkLst>
            <pc:docMk/>
            <pc:sldMk cId="3437245131" sldId="358"/>
            <ac:spMk id="2" creationId="{00000000-0000-0000-0000-000000000000}"/>
          </ac:spMkLst>
        </pc:spChg>
        <pc:spChg chg="mod">
          <ac:chgData name="Michelle Turner" userId="4354980c-b995-493a-b2c0-a6cc7a86173b" providerId="ADAL" clId="{1E15A8ED-BB72-43A9-A226-D330DF695325}" dt="2020-07-07T17:07:23.001" v="164" actId="14100"/>
          <ac:spMkLst>
            <pc:docMk/>
            <pc:sldMk cId="3437245131" sldId="358"/>
            <ac:spMk id="3" creationId="{00000000-0000-0000-0000-000000000000}"/>
          </ac:spMkLst>
        </pc:spChg>
        <pc:spChg chg="add mod">
          <ac:chgData name="Michelle Turner" userId="4354980c-b995-493a-b2c0-a6cc7a86173b" providerId="ADAL" clId="{1E15A8ED-BB72-43A9-A226-D330DF695325}" dt="2020-07-07T17:07:19.330" v="161" actId="14100"/>
          <ac:spMkLst>
            <pc:docMk/>
            <pc:sldMk cId="3437245131" sldId="358"/>
            <ac:spMk id="5" creationId="{38DDD61A-0624-4C5A-A146-419382226A74}"/>
          </ac:spMkLst>
        </pc:spChg>
        <pc:picChg chg="mod">
          <ac:chgData name="Michelle Turner" userId="4354980c-b995-493a-b2c0-a6cc7a86173b" providerId="ADAL" clId="{1E15A8ED-BB72-43A9-A226-D330DF695325}" dt="2020-07-07T17:07:25.345" v="165" actId="14100"/>
          <ac:picMkLst>
            <pc:docMk/>
            <pc:sldMk cId="3437245131" sldId="358"/>
            <ac:picMk id="4" creationId="{00000000-0000-0000-0000-000000000000}"/>
          </ac:picMkLst>
        </pc:picChg>
      </pc:sldChg>
      <pc:sldChg chg="addSp delSp modSp mod">
        <pc:chgData name="Michelle Turner" userId="4354980c-b995-493a-b2c0-a6cc7a86173b" providerId="ADAL" clId="{1E15A8ED-BB72-43A9-A226-D330DF695325}" dt="2020-07-07T17:07:48.228" v="207" actId="20577"/>
        <pc:sldMkLst>
          <pc:docMk/>
          <pc:sldMk cId="3616299431" sldId="359"/>
        </pc:sldMkLst>
        <pc:spChg chg="del">
          <ac:chgData name="Michelle Turner" userId="4354980c-b995-493a-b2c0-a6cc7a86173b" providerId="ADAL" clId="{1E15A8ED-BB72-43A9-A226-D330DF695325}" dt="2020-07-07T17:07:30.341" v="166" actId="21"/>
          <ac:spMkLst>
            <pc:docMk/>
            <pc:sldMk cId="3616299431" sldId="359"/>
            <ac:spMk id="2" creationId="{00000000-0000-0000-0000-000000000000}"/>
          </ac:spMkLst>
        </pc:spChg>
        <pc:spChg chg="add mod">
          <ac:chgData name="Michelle Turner" userId="4354980c-b995-493a-b2c0-a6cc7a86173b" providerId="ADAL" clId="{1E15A8ED-BB72-43A9-A226-D330DF695325}" dt="2020-07-07T17:07:48.228" v="207" actId="20577"/>
          <ac:spMkLst>
            <pc:docMk/>
            <pc:sldMk cId="3616299431" sldId="359"/>
            <ac:spMk id="3" creationId="{68686E65-1486-47D6-93D4-4B43E71AA1AD}"/>
          </ac:spMkLst>
        </pc:spChg>
        <pc:spChg chg="mod">
          <ac:chgData name="Michelle Turner" userId="4354980c-b995-493a-b2c0-a6cc7a86173b" providerId="ADAL" clId="{1E15A8ED-BB72-43A9-A226-D330DF695325}" dt="2020-07-07T17:04:11.920" v="5" actId="27636"/>
          <ac:spMkLst>
            <pc:docMk/>
            <pc:sldMk cId="3616299431" sldId="359"/>
            <ac:spMk id="8" creationId="{00000000-0000-0000-0000-000000000000}"/>
          </ac:spMkLst>
        </pc:spChg>
      </pc:sldChg>
      <pc:sldChg chg="addSp delSp modSp mod">
        <pc:chgData name="Michelle Turner" userId="4354980c-b995-493a-b2c0-a6cc7a86173b" providerId="ADAL" clId="{1E15A8ED-BB72-43A9-A226-D330DF695325}" dt="2020-07-07T17:08:16.416" v="247" actId="14100"/>
        <pc:sldMkLst>
          <pc:docMk/>
          <pc:sldMk cId="3682271293" sldId="360"/>
        </pc:sldMkLst>
        <pc:spChg chg="add mod">
          <ac:chgData name="Michelle Turner" userId="4354980c-b995-493a-b2c0-a6cc7a86173b" providerId="ADAL" clId="{1E15A8ED-BB72-43A9-A226-D330DF695325}" dt="2020-07-07T17:08:09.057" v="243" actId="14100"/>
          <ac:spMkLst>
            <pc:docMk/>
            <pc:sldMk cId="3682271293" sldId="360"/>
            <ac:spMk id="2" creationId="{D15BE219-F4AA-4051-935B-E8E7EBA7E216}"/>
          </ac:spMkLst>
        </pc:spChg>
        <pc:spChg chg="del">
          <ac:chgData name="Michelle Turner" userId="4354980c-b995-493a-b2c0-a6cc7a86173b" providerId="ADAL" clId="{1E15A8ED-BB72-43A9-A226-D330DF695325}" dt="2020-07-07T17:07:54.422" v="208" actId="21"/>
          <ac:spMkLst>
            <pc:docMk/>
            <pc:sldMk cId="3682271293" sldId="360"/>
            <ac:spMk id="5" creationId="{00000000-0000-0000-0000-000000000000}"/>
          </ac:spMkLst>
        </pc:spChg>
        <pc:spChg chg="mod">
          <ac:chgData name="Michelle Turner" userId="4354980c-b995-493a-b2c0-a6cc7a86173b" providerId="ADAL" clId="{1E15A8ED-BB72-43A9-A226-D330DF695325}" dt="2020-07-07T17:08:16.416" v="247" actId="14100"/>
          <ac:spMkLst>
            <pc:docMk/>
            <pc:sldMk cId="3682271293" sldId="360"/>
            <ac:spMk id="6" creationId="{00000000-0000-0000-0000-000000000000}"/>
          </ac:spMkLst>
        </pc:spChg>
        <pc:picChg chg="mod">
          <ac:chgData name="Michelle Turner" userId="4354980c-b995-493a-b2c0-a6cc7a86173b" providerId="ADAL" clId="{1E15A8ED-BB72-43A9-A226-D330DF695325}" dt="2020-07-07T17:08:12.113" v="244" actId="14100"/>
          <ac:picMkLst>
            <pc:docMk/>
            <pc:sldMk cId="3682271293" sldId="360"/>
            <ac:picMk id="7" creationId="{00000000-0000-0000-0000-000000000000}"/>
          </ac:picMkLst>
        </pc:picChg>
      </pc:sldChg>
      <pc:sldChg chg="addSp delSp modSp mod">
        <pc:chgData name="Michelle Turner" userId="4354980c-b995-493a-b2c0-a6cc7a86173b" providerId="ADAL" clId="{1E15A8ED-BB72-43A9-A226-D330DF695325}" dt="2020-07-07T17:08:57.593" v="295" actId="1076"/>
        <pc:sldMkLst>
          <pc:docMk/>
          <pc:sldMk cId="552378404" sldId="361"/>
        </pc:sldMkLst>
        <pc:spChg chg="del">
          <ac:chgData name="Michelle Turner" userId="4354980c-b995-493a-b2c0-a6cc7a86173b" providerId="ADAL" clId="{1E15A8ED-BB72-43A9-A226-D330DF695325}" dt="2020-07-07T17:08:20.781" v="248" actId="21"/>
          <ac:spMkLst>
            <pc:docMk/>
            <pc:sldMk cId="552378404" sldId="361"/>
            <ac:spMk id="2" creationId="{00000000-0000-0000-0000-000000000000}"/>
          </ac:spMkLst>
        </pc:spChg>
        <pc:spChg chg="add mod">
          <ac:chgData name="Michelle Turner" userId="4354980c-b995-493a-b2c0-a6cc7a86173b" providerId="ADAL" clId="{1E15A8ED-BB72-43A9-A226-D330DF695325}" dt="2020-07-07T17:08:33.506" v="283" actId="20577"/>
          <ac:spMkLst>
            <pc:docMk/>
            <pc:sldMk cId="552378404" sldId="361"/>
            <ac:spMk id="3" creationId="{DE897447-B545-43EF-AF08-49B269D8A78E}"/>
          </ac:spMkLst>
        </pc:spChg>
        <pc:spChg chg="mod">
          <ac:chgData name="Michelle Turner" userId="4354980c-b995-493a-b2c0-a6cc7a86173b" providerId="ADAL" clId="{1E15A8ED-BB72-43A9-A226-D330DF695325}" dt="2020-07-07T17:08:48.450" v="290" actId="1076"/>
          <ac:spMkLst>
            <pc:docMk/>
            <pc:sldMk cId="552378404" sldId="361"/>
            <ac:spMk id="8" creationId="{00000000-0000-0000-0000-000000000000}"/>
          </ac:spMkLst>
        </pc:spChg>
        <pc:picChg chg="mod">
          <ac:chgData name="Michelle Turner" userId="4354980c-b995-493a-b2c0-a6cc7a86173b" providerId="ADAL" clId="{1E15A8ED-BB72-43A9-A226-D330DF695325}" dt="2020-07-07T17:08:57.593" v="295" actId="1076"/>
          <ac:picMkLst>
            <pc:docMk/>
            <pc:sldMk cId="552378404" sldId="361"/>
            <ac:picMk id="6" creationId="{00000000-0000-0000-0000-000000000000}"/>
          </ac:picMkLst>
        </pc:picChg>
      </pc:sldChg>
      <pc:sldChg chg="modSp mod">
        <pc:chgData name="Michelle Turner" userId="4354980c-b995-493a-b2c0-a6cc7a86173b" providerId="ADAL" clId="{1E15A8ED-BB72-43A9-A226-D330DF695325}" dt="2020-07-07T17:04:11.957" v="8" actId="27636"/>
        <pc:sldMkLst>
          <pc:docMk/>
          <pc:sldMk cId="1632320253" sldId="362"/>
        </pc:sldMkLst>
        <pc:spChg chg="mod">
          <ac:chgData name="Michelle Turner" userId="4354980c-b995-493a-b2c0-a6cc7a86173b" providerId="ADAL" clId="{1E15A8ED-BB72-43A9-A226-D330DF695325}" dt="2020-07-07T17:04:11.957" v="8" actId="27636"/>
          <ac:spMkLst>
            <pc:docMk/>
            <pc:sldMk cId="1632320253" sldId="362"/>
            <ac:spMk id="5" creationId="{00000000-0000-0000-0000-000000000000}"/>
          </ac:spMkLst>
        </pc:spChg>
      </pc:sldChg>
      <pc:sldChg chg="addSp delSp modSp mod">
        <pc:chgData name="Michelle Turner" userId="4354980c-b995-493a-b2c0-a6cc7a86173b" providerId="ADAL" clId="{1E15A8ED-BB72-43A9-A226-D330DF695325}" dt="2020-07-07T17:09:26.272" v="324" actId="1076"/>
        <pc:sldMkLst>
          <pc:docMk/>
          <pc:sldMk cId="1953668075" sldId="363"/>
        </pc:sldMkLst>
        <pc:spChg chg="del">
          <ac:chgData name="Michelle Turner" userId="4354980c-b995-493a-b2c0-a6cc7a86173b" providerId="ADAL" clId="{1E15A8ED-BB72-43A9-A226-D330DF695325}" dt="2020-07-07T17:09:09.881" v="296" actId="21"/>
          <ac:spMkLst>
            <pc:docMk/>
            <pc:sldMk cId="1953668075" sldId="363"/>
            <ac:spMk id="2" creationId="{00000000-0000-0000-0000-000000000000}"/>
          </ac:spMkLst>
        </pc:spChg>
        <pc:spChg chg="add mod">
          <ac:chgData name="Michelle Turner" userId="4354980c-b995-493a-b2c0-a6cc7a86173b" providerId="ADAL" clId="{1E15A8ED-BB72-43A9-A226-D330DF695325}" dt="2020-07-07T17:09:18.209" v="321" actId="20577"/>
          <ac:spMkLst>
            <pc:docMk/>
            <pc:sldMk cId="1953668075" sldId="363"/>
            <ac:spMk id="3" creationId="{05A3DB44-1455-41EE-A74A-6280AE09CA50}"/>
          </ac:spMkLst>
        </pc:spChg>
        <pc:picChg chg="mod">
          <ac:chgData name="Michelle Turner" userId="4354980c-b995-493a-b2c0-a6cc7a86173b" providerId="ADAL" clId="{1E15A8ED-BB72-43A9-A226-D330DF695325}" dt="2020-07-07T17:09:26.272" v="324" actId="1076"/>
          <ac:picMkLst>
            <pc:docMk/>
            <pc:sldMk cId="1953668075" sldId="363"/>
            <ac:picMk id="24" creationId="{00000000-0000-0000-0000-000000000000}"/>
          </ac:picMkLst>
        </pc:picChg>
      </pc:sldChg>
      <pc:sldChg chg="addSp delSp modSp mod">
        <pc:chgData name="Michelle Turner" userId="4354980c-b995-493a-b2c0-a6cc7a86173b" providerId="ADAL" clId="{1E15A8ED-BB72-43A9-A226-D330DF695325}" dt="2020-07-07T17:10:06.865" v="366" actId="14100"/>
        <pc:sldMkLst>
          <pc:docMk/>
          <pc:sldMk cId="4279174364" sldId="364"/>
        </pc:sldMkLst>
        <pc:spChg chg="del">
          <ac:chgData name="Michelle Turner" userId="4354980c-b995-493a-b2c0-a6cc7a86173b" providerId="ADAL" clId="{1E15A8ED-BB72-43A9-A226-D330DF695325}" dt="2020-07-07T17:09:34.828" v="325" actId="21"/>
          <ac:spMkLst>
            <pc:docMk/>
            <pc:sldMk cId="4279174364" sldId="364"/>
            <ac:spMk id="2" creationId="{00000000-0000-0000-0000-000000000000}"/>
          </ac:spMkLst>
        </pc:spChg>
        <pc:spChg chg="add mod">
          <ac:chgData name="Michelle Turner" userId="4354980c-b995-493a-b2c0-a6cc7a86173b" providerId="ADAL" clId="{1E15A8ED-BB72-43A9-A226-D330DF695325}" dt="2020-07-07T17:09:46.070" v="359" actId="20577"/>
          <ac:spMkLst>
            <pc:docMk/>
            <pc:sldMk cId="4279174364" sldId="364"/>
            <ac:spMk id="3" creationId="{34B82BED-47F6-413D-AB9C-2790B8BC5AFD}"/>
          </ac:spMkLst>
        </pc:spChg>
        <pc:spChg chg="mod">
          <ac:chgData name="Michelle Turner" userId="4354980c-b995-493a-b2c0-a6cc7a86173b" providerId="ADAL" clId="{1E15A8ED-BB72-43A9-A226-D330DF695325}" dt="2020-07-07T17:10:06.865" v="366" actId="14100"/>
          <ac:spMkLst>
            <pc:docMk/>
            <pc:sldMk cId="4279174364" sldId="364"/>
            <ac:spMk id="6" creationId="{00000000-0000-0000-0000-000000000000}"/>
          </ac:spMkLst>
        </pc:spChg>
      </pc:sldChg>
      <pc:sldChg chg="addSp delSp modSp mod">
        <pc:chgData name="Michelle Turner" userId="4354980c-b995-493a-b2c0-a6cc7a86173b" providerId="ADAL" clId="{1E15A8ED-BB72-43A9-A226-D330DF695325}" dt="2020-07-07T17:13:30.081" v="434" actId="2711"/>
        <pc:sldMkLst>
          <pc:docMk/>
          <pc:sldMk cId="1321305943" sldId="365"/>
        </pc:sldMkLst>
        <pc:spChg chg="add mod">
          <ac:chgData name="Michelle Turner" userId="4354980c-b995-493a-b2c0-a6cc7a86173b" providerId="ADAL" clId="{1E15A8ED-BB72-43A9-A226-D330DF695325}" dt="2020-07-07T17:10:20.575" v="396" actId="20577"/>
          <ac:spMkLst>
            <pc:docMk/>
            <pc:sldMk cId="1321305943" sldId="365"/>
            <ac:spMk id="2" creationId="{7896D8DC-C538-41A7-AFA9-CA6B76B2238E}"/>
          </ac:spMkLst>
        </pc:spChg>
        <pc:spChg chg="del">
          <ac:chgData name="Michelle Turner" userId="4354980c-b995-493a-b2c0-a6cc7a86173b" providerId="ADAL" clId="{1E15A8ED-BB72-43A9-A226-D330DF695325}" dt="2020-07-07T17:10:10.949" v="367" actId="21"/>
          <ac:spMkLst>
            <pc:docMk/>
            <pc:sldMk cId="1321305943" sldId="365"/>
            <ac:spMk id="29700" creationId="{00000000-0000-0000-0000-000000000000}"/>
          </ac:spMkLst>
        </pc:spChg>
        <pc:graphicFrameChg chg="mod">
          <ac:chgData name="Michelle Turner" userId="4354980c-b995-493a-b2c0-a6cc7a86173b" providerId="ADAL" clId="{1E15A8ED-BB72-43A9-A226-D330DF695325}" dt="2020-07-07T17:13:04.023" v="426" actId="207"/>
          <ac:graphicFrameMkLst>
            <pc:docMk/>
            <pc:sldMk cId="1321305943" sldId="365"/>
            <ac:graphicFrameMk id="4" creationId="{00000000-0000-0000-0000-000000000000}"/>
          </ac:graphicFrameMkLst>
        </pc:graphicFrameChg>
        <pc:graphicFrameChg chg="mod">
          <ac:chgData name="Michelle Turner" userId="4354980c-b995-493a-b2c0-a6cc7a86173b" providerId="ADAL" clId="{1E15A8ED-BB72-43A9-A226-D330DF695325}" dt="2020-07-07T17:13:30.081" v="434" actId="2711"/>
          <ac:graphicFrameMkLst>
            <pc:docMk/>
            <pc:sldMk cId="1321305943" sldId="365"/>
            <ac:graphicFrameMk id="8" creationId="{00000000-0000-0000-0000-000000000000}"/>
          </ac:graphicFrameMkLst>
        </pc:graphicFrameChg>
      </pc:sldChg>
      <pc:sldChg chg="addSp delSp modSp mod">
        <pc:chgData name="Michelle Turner" userId="4354980c-b995-493a-b2c0-a6cc7a86173b" providerId="ADAL" clId="{1E15A8ED-BB72-43A9-A226-D330DF695325}" dt="2020-07-07T17:13:46.472" v="464" actId="20577"/>
        <pc:sldMkLst>
          <pc:docMk/>
          <pc:sldMk cId="3762005626" sldId="367"/>
        </pc:sldMkLst>
        <pc:spChg chg="del">
          <ac:chgData name="Michelle Turner" userId="4354980c-b995-493a-b2c0-a6cc7a86173b" providerId="ADAL" clId="{1E15A8ED-BB72-43A9-A226-D330DF695325}" dt="2020-07-07T17:13:35.990" v="435" actId="21"/>
          <ac:spMkLst>
            <pc:docMk/>
            <pc:sldMk cId="3762005626" sldId="367"/>
            <ac:spMk id="2" creationId="{00000000-0000-0000-0000-000000000000}"/>
          </ac:spMkLst>
        </pc:spChg>
        <pc:spChg chg="add mod">
          <ac:chgData name="Michelle Turner" userId="4354980c-b995-493a-b2c0-a6cc7a86173b" providerId="ADAL" clId="{1E15A8ED-BB72-43A9-A226-D330DF695325}" dt="2020-07-07T17:13:46.472" v="464" actId="20577"/>
          <ac:spMkLst>
            <pc:docMk/>
            <pc:sldMk cId="3762005626" sldId="367"/>
            <ac:spMk id="5" creationId="{797497A4-787F-4786-8B8A-74BCA5E0BB0A}"/>
          </ac:spMkLst>
        </pc:spChg>
      </pc:sldChg>
      <pc:sldChg chg="modSp">
        <pc:chgData name="Michelle Turner" userId="4354980c-b995-493a-b2c0-a6cc7a86173b" providerId="ADAL" clId="{1E15A8ED-BB72-43A9-A226-D330DF695325}" dt="2020-07-07T17:14:30.485" v="474" actId="27636"/>
        <pc:sldMkLst>
          <pc:docMk/>
          <pc:sldMk cId="25923701" sldId="368"/>
        </pc:sldMkLst>
        <pc:spChg chg="mod">
          <ac:chgData name="Michelle Turner" userId="4354980c-b995-493a-b2c0-a6cc7a86173b" providerId="ADAL" clId="{1E15A8ED-BB72-43A9-A226-D330DF695325}" dt="2020-07-07T17:14:30.485" v="474" actId="27636"/>
          <ac:spMkLst>
            <pc:docMk/>
            <pc:sldMk cId="25923701" sldId="368"/>
            <ac:spMk id="4" creationId="{00000000-0000-0000-0000-000000000000}"/>
          </ac:spMkLst>
        </pc:spChg>
      </pc:sldChg>
      <pc:sldChg chg="modSp mod">
        <pc:chgData name="Michelle Turner" userId="4354980c-b995-493a-b2c0-a6cc7a86173b" providerId="ADAL" clId="{1E15A8ED-BB72-43A9-A226-D330DF695325}" dt="2020-07-07T17:14:15.528" v="469" actId="1076"/>
        <pc:sldMkLst>
          <pc:docMk/>
          <pc:sldMk cId="146539732" sldId="369"/>
        </pc:sldMkLst>
        <pc:spChg chg="mod">
          <ac:chgData name="Michelle Turner" userId="4354980c-b995-493a-b2c0-a6cc7a86173b" providerId="ADAL" clId="{1E15A8ED-BB72-43A9-A226-D330DF695325}" dt="2020-07-07T17:14:15.528" v="469" actId="1076"/>
          <ac:spMkLst>
            <pc:docMk/>
            <pc:sldMk cId="146539732" sldId="369"/>
            <ac:spMk id="4" creationId="{00000000-0000-0000-0000-000000000000}"/>
          </ac:spMkLst>
        </pc:spChg>
      </pc:sldChg>
      <pc:sldChg chg="modSp mod">
        <pc:chgData name="Michelle Turner" userId="4354980c-b995-493a-b2c0-a6cc7a86173b" providerId="ADAL" clId="{1E15A8ED-BB72-43A9-A226-D330DF695325}" dt="2020-07-07T17:14:56.736" v="482" actId="1076"/>
        <pc:sldMkLst>
          <pc:docMk/>
          <pc:sldMk cId="113223493" sldId="370"/>
        </pc:sldMkLst>
        <pc:spChg chg="mod">
          <ac:chgData name="Michelle Turner" userId="4354980c-b995-493a-b2c0-a6cc7a86173b" providerId="ADAL" clId="{1E15A8ED-BB72-43A9-A226-D330DF695325}" dt="2020-07-07T17:14:56.736" v="482" actId="1076"/>
          <ac:spMkLst>
            <pc:docMk/>
            <pc:sldMk cId="113223493" sldId="370"/>
            <ac:spMk id="4" creationId="{00000000-0000-0000-0000-000000000000}"/>
          </ac:spMkLst>
        </pc:spChg>
      </pc:sldChg>
      <pc:sldChg chg="addSp delSp modSp mod">
        <pc:chgData name="Michelle Turner" userId="4354980c-b995-493a-b2c0-a6cc7a86173b" providerId="ADAL" clId="{1E15A8ED-BB72-43A9-A226-D330DF695325}" dt="2020-07-07T17:15:19.296" v="502" actId="14100"/>
        <pc:sldMkLst>
          <pc:docMk/>
          <pc:sldMk cId="795380066" sldId="371"/>
        </pc:sldMkLst>
        <pc:spChg chg="add mod">
          <ac:chgData name="Michelle Turner" userId="4354980c-b995-493a-b2c0-a6cc7a86173b" providerId="ADAL" clId="{1E15A8ED-BB72-43A9-A226-D330DF695325}" dt="2020-07-07T17:15:17.136" v="501" actId="1076"/>
          <ac:spMkLst>
            <pc:docMk/>
            <pc:sldMk cId="795380066" sldId="371"/>
            <ac:spMk id="2" creationId="{54F4636B-CB13-4AAC-8003-2A7CEA0B41E5}"/>
          </ac:spMkLst>
        </pc:spChg>
        <pc:spChg chg="del mod">
          <ac:chgData name="Michelle Turner" userId="4354980c-b995-493a-b2c0-a6cc7a86173b" providerId="ADAL" clId="{1E15A8ED-BB72-43A9-A226-D330DF695325}" dt="2020-07-07T17:15:04.796" v="484" actId="21"/>
          <ac:spMkLst>
            <pc:docMk/>
            <pc:sldMk cId="795380066" sldId="371"/>
            <ac:spMk id="4" creationId="{00000000-0000-0000-0000-000000000000}"/>
          </ac:spMkLst>
        </pc:spChg>
        <pc:spChg chg="mod">
          <ac:chgData name="Michelle Turner" userId="4354980c-b995-493a-b2c0-a6cc7a86173b" providerId="ADAL" clId="{1E15A8ED-BB72-43A9-A226-D330DF695325}" dt="2020-07-07T17:04:11.978" v="11" actId="27636"/>
          <ac:spMkLst>
            <pc:docMk/>
            <pc:sldMk cId="795380066" sldId="371"/>
            <ac:spMk id="10" creationId="{00000000-0000-0000-0000-000000000000}"/>
          </ac:spMkLst>
        </pc:spChg>
        <pc:picChg chg="mod">
          <ac:chgData name="Michelle Turner" userId="4354980c-b995-493a-b2c0-a6cc7a86173b" providerId="ADAL" clId="{1E15A8ED-BB72-43A9-A226-D330DF695325}" dt="2020-07-07T17:15:19.296" v="502" actId="14100"/>
          <ac:picMkLst>
            <pc:docMk/>
            <pc:sldMk cId="795380066" sldId="371"/>
            <ac:picMk id="8" creationId="{00000000-0000-0000-0000-000000000000}"/>
          </ac:picMkLst>
        </pc:picChg>
      </pc:sldChg>
      <pc:sldChg chg="addSp delSp modSp mod">
        <pc:chgData name="Michelle Turner" userId="4354980c-b995-493a-b2c0-a6cc7a86173b" providerId="ADAL" clId="{1E15A8ED-BB72-43A9-A226-D330DF695325}" dt="2020-07-07T17:15:45.495" v="536" actId="1076"/>
        <pc:sldMkLst>
          <pc:docMk/>
          <pc:sldMk cId="4223069945" sldId="372"/>
        </pc:sldMkLst>
        <pc:spChg chg="del">
          <ac:chgData name="Michelle Turner" userId="4354980c-b995-493a-b2c0-a6cc7a86173b" providerId="ADAL" clId="{1E15A8ED-BB72-43A9-A226-D330DF695325}" dt="2020-07-07T17:15:25.123" v="503" actId="21"/>
          <ac:spMkLst>
            <pc:docMk/>
            <pc:sldMk cId="4223069945" sldId="372"/>
            <ac:spMk id="2" creationId="{00000000-0000-0000-0000-000000000000}"/>
          </ac:spMkLst>
        </pc:spChg>
        <pc:spChg chg="mod">
          <ac:chgData name="Michelle Turner" userId="4354980c-b995-493a-b2c0-a6cc7a86173b" providerId="ADAL" clId="{1E15A8ED-BB72-43A9-A226-D330DF695325}" dt="2020-07-07T17:15:45.495" v="536" actId="1076"/>
          <ac:spMkLst>
            <pc:docMk/>
            <pc:sldMk cId="4223069945" sldId="372"/>
            <ac:spMk id="3" creationId="{00000000-0000-0000-0000-000000000000}"/>
          </ac:spMkLst>
        </pc:spChg>
        <pc:spChg chg="add mod">
          <ac:chgData name="Michelle Turner" userId="4354980c-b995-493a-b2c0-a6cc7a86173b" providerId="ADAL" clId="{1E15A8ED-BB72-43A9-A226-D330DF695325}" dt="2020-07-07T17:15:34.832" v="532" actId="20577"/>
          <ac:spMkLst>
            <pc:docMk/>
            <pc:sldMk cId="4223069945" sldId="372"/>
            <ac:spMk id="4" creationId="{020B9A40-63B6-4C86-AB0C-68CF74AD378B}"/>
          </ac:spMkLst>
        </pc:spChg>
        <pc:picChg chg="mod">
          <ac:chgData name="Michelle Turner" userId="4354980c-b995-493a-b2c0-a6cc7a86173b" providerId="ADAL" clId="{1E15A8ED-BB72-43A9-A226-D330DF695325}" dt="2020-07-07T17:15:39.575" v="534" actId="14100"/>
          <ac:picMkLst>
            <pc:docMk/>
            <pc:sldMk cId="4223069945" sldId="372"/>
            <ac:picMk id="6" creationId="{00000000-0000-0000-0000-000000000000}"/>
          </ac:picMkLst>
        </pc:picChg>
      </pc:sldChg>
      <pc:sldChg chg="addSp delSp modSp mod modClrScheme chgLayout">
        <pc:chgData name="Michelle Turner" userId="4354980c-b995-493a-b2c0-a6cc7a86173b" providerId="ADAL" clId="{1E15A8ED-BB72-43A9-A226-D330DF695325}" dt="2020-07-07T17:16:24.905" v="566" actId="732"/>
        <pc:sldMkLst>
          <pc:docMk/>
          <pc:sldMk cId="2259405294" sldId="373"/>
        </pc:sldMkLst>
        <pc:spChg chg="del mod">
          <ac:chgData name="Michelle Turner" userId="4354980c-b995-493a-b2c0-a6cc7a86173b" providerId="ADAL" clId="{1E15A8ED-BB72-43A9-A226-D330DF695325}" dt="2020-07-07T17:15:59.657" v="538" actId="21"/>
          <ac:spMkLst>
            <pc:docMk/>
            <pc:sldMk cId="2259405294" sldId="373"/>
            <ac:spMk id="2" creationId="{00000000-0000-0000-0000-000000000000}"/>
          </ac:spMkLst>
        </pc:spChg>
        <pc:spChg chg="mod">
          <ac:chgData name="Michelle Turner" userId="4354980c-b995-493a-b2c0-a6cc7a86173b" providerId="ADAL" clId="{1E15A8ED-BB72-43A9-A226-D330DF695325}" dt="2020-07-07T17:16:19" v="565" actId="26606"/>
          <ac:spMkLst>
            <pc:docMk/>
            <pc:sldMk cId="2259405294" sldId="373"/>
            <ac:spMk id="3" creationId="{00000000-0000-0000-0000-000000000000}"/>
          </ac:spMkLst>
        </pc:spChg>
        <pc:spChg chg="add mod">
          <ac:chgData name="Michelle Turner" userId="4354980c-b995-493a-b2c0-a6cc7a86173b" providerId="ADAL" clId="{1E15A8ED-BB72-43A9-A226-D330DF695325}" dt="2020-07-07T17:16:19" v="565" actId="26606"/>
          <ac:spMkLst>
            <pc:docMk/>
            <pc:sldMk cId="2259405294" sldId="373"/>
            <ac:spMk id="4" creationId="{D0F8B62A-0B71-4E02-AF0F-8BDF98AB84DF}"/>
          </ac:spMkLst>
        </pc:spChg>
        <pc:picChg chg="add mod modCrop">
          <ac:chgData name="Michelle Turner" userId="4354980c-b995-493a-b2c0-a6cc7a86173b" providerId="ADAL" clId="{1E15A8ED-BB72-43A9-A226-D330DF695325}" dt="2020-07-07T17:16:24.905" v="566" actId="732"/>
          <ac:picMkLst>
            <pc:docMk/>
            <pc:sldMk cId="2259405294" sldId="373"/>
            <ac:picMk id="5" creationId="{00000000-0000-0000-0000-000000000000}"/>
          </ac:picMkLst>
        </pc:picChg>
      </pc:sldChg>
      <pc:sldChg chg="addSp delSp modSp mod">
        <pc:chgData name="Michelle Turner" userId="4354980c-b995-493a-b2c0-a6cc7a86173b" providerId="ADAL" clId="{1E15A8ED-BB72-43A9-A226-D330DF695325}" dt="2020-07-07T17:16:45.813" v="596" actId="20577"/>
        <pc:sldMkLst>
          <pc:docMk/>
          <pc:sldMk cId="4006160587" sldId="374"/>
        </pc:sldMkLst>
        <pc:spChg chg="del">
          <ac:chgData name="Michelle Turner" userId="4354980c-b995-493a-b2c0-a6cc7a86173b" providerId="ADAL" clId="{1E15A8ED-BB72-43A9-A226-D330DF695325}" dt="2020-07-07T17:16:37.043" v="567" actId="21"/>
          <ac:spMkLst>
            <pc:docMk/>
            <pc:sldMk cId="4006160587" sldId="374"/>
            <ac:spMk id="2" creationId="{00000000-0000-0000-0000-000000000000}"/>
          </ac:spMkLst>
        </pc:spChg>
        <pc:spChg chg="add mod">
          <ac:chgData name="Michelle Turner" userId="4354980c-b995-493a-b2c0-a6cc7a86173b" providerId="ADAL" clId="{1E15A8ED-BB72-43A9-A226-D330DF695325}" dt="2020-07-07T17:16:45.813" v="596" actId="20577"/>
          <ac:spMkLst>
            <pc:docMk/>
            <pc:sldMk cId="4006160587" sldId="374"/>
            <ac:spMk id="3" creationId="{9CB27F08-A06D-4CBE-B8E2-5AF3B8676E34}"/>
          </ac:spMkLst>
        </pc:spChg>
      </pc:sldChg>
      <pc:sldChg chg="addSp delSp modSp mod modClrScheme chgLayout">
        <pc:chgData name="Michelle Turner" userId="4354980c-b995-493a-b2c0-a6cc7a86173b" providerId="ADAL" clId="{1E15A8ED-BB72-43A9-A226-D330DF695325}" dt="2020-07-07T17:17:00.737" v="605" actId="26606"/>
        <pc:sldMkLst>
          <pc:docMk/>
          <pc:sldMk cId="10517657" sldId="375"/>
        </pc:sldMkLst>
        <pc:spChg chg="del">
          <ac:chgData name="Michelle Turner" userId="4354980c-b995-493a-b2c0-a6cc7a86173b" providerId="ADAL" clId="{1E15A8ED-BB72-43A9-A226-D330DF695325}" dt="2020-07-07T17:16:51.387" v="597" actId="21"/>
          <ac:spMkLst>
            <pc:docMk/>
            <pc:sldMk cId="10517657" sldId="375"/>
            <ac:spMk id="2" creationId="{00000000-0000-0000-0000-000000000000}"/>
          </ac:spMkLst>
        </pc:spChg>
        <pc:spChg chg="add mod">
          <ac:chgData name="Michelle Turner" userId="4354980c-b995-493a-b2c0-a6cc7a86173b" providerId="ADAL" clId="{1E15A8ED-BB72-43A9-A226-D330DF695325}" dt="2020-07-07T17:17:00.737" v="605" actId="26606"/>
          <ac:spMkLst>
            <pc:docMk/>
            <pc:sldMk cId="10517657" sldId="375"/>
            <ac:spMk id="3" creationId="{8FB18525-BB5E-4EF6-8958-E3448A75FE1F}"/>
          </ac:spMkLst>
        </pc:spChg>
        <pc:spChg chg="mod">
          <ac:chgData name="Michelle Turner" userId="4354980c-b995-493a-b2c0-a6cc7a86173b" providerId="ADAL" clId="{1E15A8ED-BB72-43A9-A226-D330DF695325}" dt="2020-07-07T17:17:00.737" v="605" actId="26606"/>
          <ac:spMkLst>
            <pc:docMk/>
            <pc:sldMk cId="10517657" sldId="375"/>
            <ac:spMk id="8" creationId="{00000000-0000-0000-0000-000000000000}"/>
          </ac:spMkLst>
        </pc:spChg>
        <pc:picChg chg="mod">
          <ac:chgData name="Michelle Turner" userId="4354980c-b995-493a-b2c0-a6cc7a86173b" providerId="ADAL" clId="{1E15A8ED-BB72-43A9-A226-D330DF695325}" dt="2020-07-07T17:17:00.737" v="605" actId="26606"/>
          <ac:picMkLst>
            <pc:docMk/>
            <pc:sldMk cId="10517657" sldId="375"/>
            <ac:picMk id="6" creationId="{00000000-0000-0000-0000-000000000000}"/>
          </ac:picMkLst>
        </pc:picChg>
      </pc:sldChg>
      <pc:sldChg chg="modSp mod modClrScheme chgLayout">
        <pc:chgData name="Michelle Turner" userId="4354980c-b995-493a-b2c0-a6cc7a86173b" providerId="ADAL" clId="{1E15A8ED-BB72-43A9-A226-D330DF695325}" dt="2020-07-07T17:17:04.009" v="606" actId="26606"/>
        <pc:sldMkLst>
          <pc:docMk/>
          <pc:sldMk cId="764940189" sldId="376"/>
        </pc:sldMkLst>
        <pc:spChg chg="mod ord">
          <ac:chgData name="Michelle Turner" userId="4354980c-b995-493a-b2c0-a6cc7a86173b" providerId="ADAL" clId="{1E15A8ED-BB72-43A9-A226-D330DF695325}" dt="2020-07-07T17:17:04.009" v="606" actId="26606"/>
          <ac:spMkLst>
            <pc:docMk/>
            <pc:sldMk cId="764940189" sldId="376"/>
            <ac:spMk id="2" creationId="{00000000-0000-0000-0000-000000000000}"/>
          </ac:spMkLst>
        </pc:spChg>
        <pc:spChg chg="mod">
          <ac:chgData name="Michelle Turner" userId="4354980c-b995-493a-b2c0-a6cc7a86173b" providerId="ADAL" clId="{1E15A8ED-BB72-43A9-A226-D330DF695325}" dt="2020-07-07T17:17:04.009" v="606" actId="26606"/>
          <ac:spMkLst>
            <pc:docMk/>
            <pc:sldMk cId="764940189" sldId="376"/>
            <ac:spMk id="3" creationId="{00000000-0000-0000-0000-000000000000}"/>
          </ac:spMkLst>
        </pc:spChg>
        <pc:picChg chg="mod">
          <ac:chgData name="Michelle Turner" userId="4354980c-b995-493a-b2c0-a6cc7a86173b" providerId="ADAL" clId="{1E15A8ED-BB72-43A9-A226-D330DF695325}" dt="2020-07-07T17:17:04.009" v="606" actId="26606"/>
          <ac:picMkLst>
            <pc:docMk/>
            <pc:sldMk cId="764940189" sldId="376"/>
            <ac:picMk id="4" creationId="{00000000-0000-0000-0000-000000000000}"/>
          </ac:picMkLst>
        </pc:picChg>
      </pc:sldChg>
      <pc:sldChg chg="modSp mod modClrScheme chgLayout">
        <pc:chgData name="Michelle Turner" userId="4354980c-b995-493a-b2c0-a6cc7a86173b" providerId="ADAL" clId="{1E15A8ED-BB72-43A9-A226-D330DF695325}" dt="2020-07-07T17:17:23.391" v="608" actId="1076"/>
        <pc:sldMkLst>
          <pc:docMk/>
          <pc:sldMk cId="3385593466" sldId="377"/>
        </pc:sldMkLst>
        <pc:graphicFrameChg chg="mod ord">
          <ac:chgData name="Michelle Turner" userId="4354980c-b995-493a-b2c0-a6cc7a86173b" providerId="ADAL" clId="{1E15A8ED-BB72-43A9-A226-D330DF695325}" dt="2020-07-07T17:17:23.391" v="608" actId="1076"/>
          <ac:graphicFrameMkLst>
            <pc:docMk/>
            <pc:sldMk cId="3385593466" sldId="377"/>
            <ac:graphicFrameMk id="6" creationId="{00000000-0000-0000-0000-000000000000}"/>
          </ac:graphicFrameMkLst>
        </pc:graphicFrameChg>
      </pc:sldChg>
      <pc:sldChg chg="modSp mod modClrScheme chgLayout">
        <pc:chgData name="Michelle Turner" userId="4354980c-b995-493a-b2c0-a6cc7a86173b" providerId="ADAL" clId="{1E15A8ED-BB72-43A9-A226-D330DF695325}" dt="2020-07-07T17:17:32.392" v="610" actId="113"/>
        <pc:sldMkLst>
          <pc:docMk/>
          <pc:sldMk cId="1647777511" sldId="379"/>
        </pc:sldMkLst>
        <pc:spChg chg="mod ord">
          <ac:chgData name="Michelle Turner" userId="4354980c-b995-493a-b2c0-a6cc7a86173b" providerId="ADAL" clId="{1E15A8ED-BB72-43A9-A226-D330DF695325}" dt="2020-07-07T17:17:32.392" v="610" actId="113"/>
          <ac:spMkLst>
            <pc:docMk/>
            <pc:sldMk cId="1647777511" sldId="379"/>
            <ac:spMk id="2" creationId="{00000000-0000-0000-0000-000000000000}"/>
          </ac:spMkLst>
        </pc:spChg>
        <pc:spChg chg="mod">
          <ac:chgData name="Michelle Turner" userId="4354980c-b995-493a-b2c0-a6cc7a86173b" providerId="ADAL" clId="{1E15A8ED-BB72-43A9-A226-D330DF695325}" dt="2020-07-07T17:17:29.711" v="609" actId="26606"/>
          <ac:spMkLst>
            <pc:docMk/>
            <pc:sldMk cId="1647777511" sldId="379"/>
            <ac:spMk id="3" creationId="{00000000-0000-0000-0000-000000000000}"/>
          </ac:spMkLst>
        </pc:spChg>
        <pc:picChg chg="mod">
          <ac:chgData name="Michelle Turner" userId="4354980c-b995-493a-b2c0-a6cc7a86173b" providerId="ADAL" clId="{1E15A8ED-BB72-43A9-A226-D330DF695325}" dt="2020-07-07T17:17:29.711" v="609" actId="26606"/>
          <ac:picMkLst>
            <pc:docMk/>
            <pc:sldMk cId="1647777511" sldId="379"/>
            <ac:picMk id="5" creationId="{00000000-0000-0000-0000-000000000000}"/>
          </ac:picMkLst>
        </pc:picChg>
      </pc:sldChg>
      <pc:sldChg chg="addSp delSp modSp mod modNotesTx">
        <pc:chgData name="Michelle Turner" userId="4354980c-b995-493a-b2c0-a6cc7a86173b" providerId="ADAL" clId="{1E15A8ED-BB72-43A9-A226-D330DF695325}" dt="2020-07-07T17:22:48.261" v="691" actId="20577"/>
        <pc:sldMkLst>
          <pc:docMk/>
          <pc:sldMk cId="1091798472" sldId="380"/>
        </pc:sldMkLst>
        <pc:picChg chg="del">
          <ac:chgData name="Michelle Turner" userId="4354980c-b995-493a-b2c0-a6cc7a86173b" providerId="ADAL" clId="{1E15A8ED-BB72-43A9-A226-D330DF695325}" dt="2020-07-07T17:17:52.236" v="611" actId="21"/>
          <ac:picMkLst>
            <pc:docMk/>
            <pc:sldMk cId="1091798472" sldId="380"/>
            <ac:picMk id="2" creationId="{9107F1D3-778B-4E60-9448-CF1C33075615}"/>
          </ac:picMkLst>
        </pc:picChg>
        <pc:picChg chg="add mod modCrop">
          <ac:chgData name="Michelle Turner" userId="4354980c-b995-493a-b2c0-a6cc7a86173b" providerId="ADAL" clId="{1E15A8ED-BB72-43A9-A226-D330DF695325}" dt="2020-07-07T17:19:37.328" v="619" actId="1076"/>
          <ac:picMkLst>
            <pc:docMk/>
            <pc:sldMk cId="1091798472" sldId="380"/>
            <ac:picMk id="3" creationId="{3ED47CFE-88B9-45E4-9776-A9023FA0FF5A}"/>
          </ac:picMkLst>
        </pc:picChg>
      </pc:sldChg>
      <pc:sldChg chg="del">
        <pc:chgData name="Michelle Turner" userId="4354980c-b995-493a-b2c0-a6cc7a86173b" providerId="ADAL" clId="{1E15A8ED-BB72-43A9-A226-D330DF695325}" dt="2020-07-07T17:19:07.166" v="615" actId="2696"/>
        <pc:sldMkLst>
          <pc:docMk/>
          <pc:sldMk cId="771721833" sldId="381"/>
        </pc:sldMkLst>
      </pc:sldChg>
      <pc:sldChg chg="del">
        <pc:chgData name="Michelle Turner" userId="4354980c-b995-493a-b2c0-a6cc7a86173b" providerId="ADAL" clId="{1E15A8ED-BB72-43A9-A226-D330DF695325}" dt="2020-07-07T17:22:58.477" v="696" actId="47"/>
        <pc:sldMkLst>
          <pc:docMk/>
          <pc:sldMk cId="728940350" sldId="382"/>
        </pc:sldMkLst>
      </pc:sldChg>
      <pc:sldChg chg="del">
        <pc:chgData name="Michelle Turner" userId="4354980c-b995-493a-b2c0-a6cc7a86173b" providerId="ADAL" clId="{1E15A8ED-BB72-43A9-A226-D330DF695325}" dt="2020-07-07T17:22:57.165" v="695" actId="47"/>
        <pc:sldMkLst>
          <pc:docMk/>
          <pc:sldMk cId="3553012444" sldId="383"/>
        </pc:sldMkLst>
      </pc:sldChg>
      <pc:sldChg chg="del">
        <pc:chgData name="Michelle Turner" userId="4354980c-b995-493a-b2c0-a6cc7a86173b" providerId="ADAL" clId="{1E15A8ED-BB72-43A9-A226-D330DF695325}" dt="2020-07-07T17:22:55.991" v="694" actId="47"/>
        <pc:sldMkLst>
          <pc:docMk/>
          <pc:sldMk cId="3691537200" sldId="384"/>
        </pc:sldMkLst>
      </pc:sldChg>
      <pc:sldChg chg="del">
        <pc:chgData name="Michelle Turner" userId="4354980c-b995-493a-b2c0-a6cc7a86173b" providerId="ADAL" clId="{1E15A8ED-BB72-43A9-A226-D330DF695325}" dt="2020-07-07T17:22:54.683" v="693" actId="47"/>
        <pc:sldMkLst>
          <pc:docMk/>
          <pc:sldMk cId="578991523" sldId="385"/>
        </pc:sldMkLst>
      </pc:sldChg>
      <pc:sldChg chg="del">
        <pc:chgData name="Michelle Turner" userId="4354980c-b995-493a-b2c0-a6cc7a86173b" providerId="ADAL" clId="{1E15A8ED-BB72-43A9-A226-D330DF695325}" dt="2020-07-07T17:22:52.830" v="692" actId="47"/>
        <pc:sldMkLst>
          <pc:docMk/>
          <pc:sldMk cId="1177000067" sldId="386"/>
        </pc:sldMkLst>
      </pc:sldChg>
      <pc:sldChg chg="modSp mod modClrScheme chgLayout">
        <pc:chgData name="Michelle Turner" userId="4354980c-b995-493a-b2c0-a6cc7a86173b" providerId="ADAL" clId="{1E15A8ED-BB72-43A9-A226-D330DF695325}" dt="2020-07-07T17:23:58.535" v="779" actId="26606"/>
        <pc:sldMkLst>
          <pc:docMk/>
          <pc:sldMk cId="1110238115" sldId="387"/>
        </pc:sldMkLst>
        <pc:spChg chg="mod ord">
          <ac:chgData name="Michelle Turner" userId="4354980c-b995-493a-b2c0-a6cc7a86173b" providerId="ADAL" clId="{1E15A8ED-BB72-43A9-A226-D330DF695325}" dt="2020-07-07T17:23:58.535" v="779" actId="26606"/>
          <ac:spMkLst>
            <pc:docMk/>
            <pc:sldMk cId="1110238115" sldId="387"/>
            <ac:spMk id="2" creationId="{00000000-0000-0000-0000-000000000000}"/>
          </ac:spMkLst>
        </pc:spChg>
        <pc:spChg chg="mod">
          <ac:chgData name="Michelle Turner" userId="4354980c-b995-493a-b2c0-a6cc7a86173b" providerId="ADAL" clId="{1E15A8ED-BB72-43A9-A226-D330DF695325}" dt="2020-07-07T17:23:58.535" v="779" actId="26606"/>
          <ac:spMkLst>
            <pc:docMk/>
            <pc:sldMk cId="1110238115" sldId="387"/>
            <ac:spMk id="3" creationId="{00000000-0000-0000-0000-000000000000}"/>
          </ac:spMkLst>
        </pc:spChg>
        <pc:picChg chg="mod">
          <ac:chgData name="Michelle Turner" userId="4354980c-b995-493a-b2c0-a6cc7a86173b" providerId="ADAL" clId="{1E15A8ED-BB72-43A9-A226-D330DF695325}" dt="2020-07-07T17:23:58.535" v="779" actId="26606"/>
          <ac:picMkLst>
            <pc:docMk/>
            <pc:sldMk cId="1110238115" sldId="387"/>
            <ac:picMk id="5" creationId="{6F3C930B-11BA-41B5-A6EF-16DD32637BA0}"/>
          </ac:picMkLst>
        </pc:picChg>
      </pc:sldChg>
      <pc:sldChg chg="modSp mod">
        <pc:chgData name="Michelle Turner" userId="4354980c-b995-493a-b2c0-a6cc7a86173b" providerId="ADAL" clId="{1E15A8ED-BB72-43A9-A226-D330DF695325}" dt="2020-07-07T17:24:33.089" v="785" actId="207"/>
        <pc:sldMkLst>
          <pc:docMk/>
          <pc:sldMk cId="146660483" sldId="388"/>
        </pc:sldMkLst>
        <pc:spChg chg="mod">
          <ac:chgData name="Michelle Turner" userId="4354980c-b995-493a-b2c0-a6cc7a86173b" providerId="ADAL" clId="{1E15A8ED-BB72-43A9-A226-D330DF695325}" dt="2020-07-07T17:24:33.089" v="785" actId="207"/>
          <ac:spMkLst>
            <pc:docMk/>
            <pc:sldMk cId="146660483" sldId="388"/>
            <ac:spMk id="50180" creationId="{00000000-0000-0000-0000-000000000000}"/>
          </ac:spMkLst>
        </pc:spChg>
        <pc:picChg chg="mod">
          <ac:chgData name="Michelle Turner" userId="4354980c-b995-493a-b2c0-a6cc7a86173b" providerId="ADAL" clId="{1E15A8ED-BB72-43A9-A226-D330DF695325}" dt="2020-07-07T17:24:24.790" v="781" actId="1076"/>
          <ac:picMkLst>
            <pc:docMk/>
            <pc:sldMk cId="146660483" sldId="388"/>
            <ac:picMk id="3" creationId="{13D35120-B3DB-4A8E-811F-378E574B6981}"/>
          </ac:picMkLst>
        </pc:picChg>
      </pc:sldChg>
      <pc:sldChg chg="addSp delSp modSp mod">
        <pc:chgData name="Michelle Turner" userId="4354980c-b995-493a-b2c0-a6cc7a86173b" providerId="ADAL" clId="{1E15A8ED-BB72-43A9-A226-D330DF695325}" dt="2020-07-07T17:24:46.602" v="812" actId="20577"/>
        <pc:sldMkLst>
          <pc:docMk/>
          <pc:sldMk cId="3368512601" sldId="389"/>
        </pc:sldMkLst>
        <pc:spChg chg="del">
          <ac:chgData name="Michelle Turner" userId="4354980c-b995-493a-b2c0-a6cc7a86173b" providerId="ADAL" clId="{1E15A8ED-BB72-43A9-A226-D330DF695325}" dt="2020-07-07T17:24:38.245" v="786" actId="21"/>
          <ac:spMkLst>
            <pc:docMk/>
            <pc:sldMk cId="3368512601" sldId="389"/>
            <ac:spMk id="2" creationId="{00000000-0000-0000-0000-000000000000}"/>
          </ac:spMkLst>
        </pc:spChg>
        <pc:spChg chg="add mod">
          <ac:chgData name="Michelle Turner" userId="4354980c-b995-493a-b2c0-a6cc7a86173b" providerId="ADAL" clId="{1E15A8ED-BB72-43A9-A226-D330DF695325}" dt="2020-07-07T17:24:46.602" v="812" actId="20577"/>
          <ac:spMkLst>
            <pc:docMk/>
            <pc:sldMk cId="3368512601" sldId="389"/>
            <ac:spMk id="3" creationId="{B12C5A08-843C-4A36-8C05-3DB351C1DCBE}"/>
          </ac:spMkLst>
        </pc:spChg>
      </pc:sldChg>
      <pc:sldChg chg="modSp mod">
        <pc:chgData name="Michelle Turner" userId="4354980c-b995-493a-b2c0-a6cc7a86173b" providerId="ADAL" clId="{1E15A8ED-BB72-43A9-A226-D330DF695325}" dt="2020-07-07T17:25:16.398" v="813" actId="1076"/>
        <pc:sldMkLst>
          <pc:docMk/>
          <pc:sldMk cId="72252964" sldId="392"/>
        </pc:sldMkLst>
        <pc:spChg chg="mod">
          <ac:chgData name="Michelle Turner" userId="4354980c-b995-493a-b2c0-a6cc7a86173b" providerId="ADAL" clId="{1E15A8ED-BB72-43A9-A226-D330DF695325}" dt="2020-07-07T17:25:16.398" v="813" actId="1076"/>
          <ac:spMkLst>
            <pc:docMk/>
            <pc:sldMk cId="72252964" sldId="392"/>
            <ac:spMk id="2" creationId="{00000000-0000-0000-0000-000000000000}"/>
          </ac:spMkLst>
        </pc:spChg>
      </pc:sldChg>
      <pc:sldChg chg="modSp new mod modShow modNotesTx">
        <pc:chgData name="Michelle Turner" userId="4354980c-b995-493a-b2c0-a6cc7a86173b" providerId="ADAL" clId="{1E15A8ED-BB72-43A9-A226-D330DF695325}" dt="2020-07-07T17:23:44.733" v="778" actId="20577"/>
        <pc:sldMkLst>
          <pc:docMk/>
          <pc:sldMk cId="244564440" sldId="394"/>
        </pc:sldMkLst>
        <pc:spChg chg="mod">
          <ac:chgData name="Michelle Turner" userId="4354980c-b995-493a-b2c0-a6cc7a86173b" providerId="ADAL" clId="{1E15A8ED-BB72-43A9-A226-D330DF695325}" dt="2020-07-07T17:23:44.733" v="778" actId="20577"/>
          <ac:spMkLst>
            <pc:docMk/>
            <pc:sldMk cId="244564440" sldId="394"/>
            <ac:spMk id="3" creationId="{7608976D-86AD-4C9A-8435-B35D8F3F8A9E}"/>
          </ac:spMkLst>
        </pc:spChg>
      </pc:sldChg>
      <pc:sldMasterChg chg="delSldLayout">
        <pc:chgData name="Michelle Turner" userId="4354980c-b995-493a-b2c0-a6cc7a86173b" providerId="ADAL" clId="{1E15A8ED-BB72-43A9-A226-D330DF695325}" dt="2020-07-07T17:22:52.830" v="692" actId="47"/>
        <pc:sldMasterMkLst>
          <pc:docMk/>
          <pc:sldMasterMk cId="1344866416" sldId="2147483672"/>
        </pc:sldMasterMkLst>
        <pc:sldLayoutChg chg="del">
          <pc:chgData name="Michelle Turner" userId="4354980c-b995-493a-b2c0-a6cc7a86173b" providerId="ADAL" clId="{1E15A8ED-BB72-43A9-A226-D330DF695325}" dt="2020-07-07T17:22:52.830" v="692" actId="47"/>
          <pc:sldLayoutMkLst>
            <pc:docMk/>
            <pc:sldMasterMk cId="1344866416" sldId="2147483672"/>
            <pc:sldLayoutMk cId="2796453002" sldId="2147483686"/>
          </pc:sldLayoutMkLst>
        </pc:sldLayoutChg>
      </pc:sldMasterChg>
    </pc:docChg>
  </pc:docChgLst>
  <pc:docChgLst>
    <pc:chgData name="Theresa Ortiz" userId="c1e596ee-17b7-4652-ad29-a9799792f7a5" providerId="ADAL" clId="{19232B9E-9404-4BF2-9051-3A720CE81B57}"/>
    <pc:docChg chg="undo custSel delSld modSld modNotesMaster">
      <pc:chgData name="Theresa Ortiz" userId="c1e596ee-17b7-4652-ad29-a9799792f7a5" providerId="ADAL" clId="{19232B9E-9404-4BF2-9051-3A720CE81B57}" dt="2020-07-31T08:03:49.318" v="556" actId="20577"/>
      <pc:docMkLst>
        <pc:docMk/>
      </pc:docMkLst>
      <pc:sldChg chg="modNotes">
        <pc:chgData name="Theresa Ortiz" userId="c1e596ee-17b7-4652-ad29-a9799792f7a5" providerId="ADAL" clId="{19232B9E-9404-4BF2-9051-3A720CE81B57}" dt="2020-07-31T08:03:49.318" v="556" actId="20577"/>
        <pc:sldMkLst>
          <pc:docMk/>
          <pc:sldMk cId="1173101435" sldId="257"/>
        </pc:sldMkLst>
      </pc:sldChg>
      <pc:sldChg chg="modSp mod">
        <pc:chgData name="Theresa Ortiz" userId="c1e596ee-17b7-4652-ad29-a9799792f7a5" providerId="ADAL" clId="{19232B9E-9404-4BF2-9051-3A720CE81B57}" dt="2020-07-30T07:23:48.473" v="316" actId="20577"/>
        <pc:sldMkLst>
          <pc:docMk/>
          <pc:sldMk cId="3739009267" sldId="296"/>
        </pc:sldMkLst>
        <pc:spChg chg="mod">
          <ac:chgData name="Theresa Ortiz" userId="c1e596ee-17b7-4652-ad29-a9799792f7a5" providerId="ADAL" clId="{19232B9E-9404-4BF2-9051-3A720CE81B57}" dt="2020-07-30T07:23:48.473" v="316" actId="20577"/>
          <ac:spMkLst>
            <pc:docMk/>
            <pc:sldMk cId="3739009267" sldId="296"/>
            <ac:spMk id="4" creationId="{E306C094-C98C-4BAF-B2E0-6B5967EB4ACD}"/>
          </ac:spMkLst>
        </pc:spChg>
      </pc:sldChg>
      <pc:sldChg chg="del">
        <pc:chgData name="Theresa Ortiz" userId="c1e596ee-17b7-4652-ad29-a9799792f7a5" providerId="ADAL" clId="{19232B9E-9404-4BF2-9051-3A720CE81B57}" dt="2020-07-30T05:58:03.814" v="0" actId="2696"/>
        <pc:sldMkLst>
          <pc:docMk/>
          <pc:sldMk cId="4244510703" sldId="298"/>
        </pc:sldMkLst>
      </pc:sldChg>
      <pc:sldChg chg="modSp mod modNotes">
        <pc:chgData name="Theresa Ortiz" userId="c1e596ee-17b7-4652-ad29-a9799792f7a5" providerId="ADAL" clId="{19232B9E-9404-4BF2-9051-3A720CE81B57}" dt="2020-07-31T06:28:02.988" v="380" actId="12788"/>
        <pc:sldMkLst>
          <pc:docMk/>
          <pc:sldMk cId="886415123" sldId="353"/>
        </pc:sldMkLst>
        <pc:spChg chg="mod">
          <ac:chgData name="Theresa Ortiz" userId="c1e596ee-17b7-4652-ad29-a9799792f7a5" providerId="ADAL" clId="{19232B9E-9404-4BF2-9051-3A720CE81B57}" dt="2020-07-30T05:58:35.299" v="5" actId="1076"/>
          <ac:spMkLst>
            <pc:docMk/>
            <pc:sldMk cId="886415123" sldId="353"/>
            <ac:spMk id="6" creationId="{00000000-0000-0000-0000-000000000000}"/>
          </ac:spMkLst>
        </pc:spChg>
        <pc:spChg chg="mod">
          <ac:chgData name="Theresa Ortiz" userId="c1e596ee-17b7-4652-ad29-a9799792f7a5" providerId="ADAL" clId="{19232B9E-9404-4BF2-9051-3A720CE81B57}" dt="2020-07-30T05:58:37.793" v="6" actId="1076"/>
          <ac:spMkLst>
            <pc:docMk/>
            <pc:sldMk cId="886415123" sldId="353"/>
            <ac:spMk id="7" creationId="{00000000-0000-0000-0000-000000000000}"/>
          </ac:spMkLst>
        </pc:spChg>
        <pc:picChg chg="mod">
          <ac:chgData name="Theresa Ortiz" userId="c1e596ee-17b7-4652-ad29-a9799792f7a5" providerId="ADAL" clId="{19232B9E-9404-4BF2-9051-3A720CE81B57}" dt="2020-07-30T05:58:48.196" v="8" actId="1076"/>
          <ac:picMkLst>
            <pc:docMk/>
            <pc:sldMk cId="886415123" sldId="353"/>
            <ac:picMk id="5" creationId="{00000000-0000-0000-0000-000000000000}"/>
          </ac:picMkLst>
        </pc:picChg>
      </pc:sldChg>
      <pc:sldChg chg="modNotes">
        <pc:chgData name="Theresa Ortiz" userId="c1e596ee-17b7-4652-ad29-a9799792f7a5" providerId="ADAL" clId="{19232B9E-9404-4BF2-9051-3A720CE81B57}" dt="2020-07-31T06:28:33.215" v="383" actId="1076"/>
        <pc:sldMkLst>
          <pc:docMk/>
          <pc:sldMk cId="3628548798" sldId="355"/>
        </pc:sldMkLst>
      </pc:sldChg>
      <pc:sldChg chg="addSp delSp modSp mod">
        <pc:chgData name="Theresa Ortiz" userId="c1e596ee-17b7-4652-ad29-a9799792f7a5" providerId="ADAL" clId="{19232B9E-9404-4BF2-9051-3A720CE81B57}" dt="2020-07-30T06:05:45.754" v="69" actId="1076"/>
        <pc:sldMkLst>
          <pc:docMk/>
          <pc:sldMk cId="4291082727" sldId="356"/>
        </pc:sldMkLst>
        <pc:spChg chg="mod">
          <ac:chgData name="Theresa Ortiz" userId="c1e596ee-17b7-4652-ad29-a9799792f7a5" providerId="ADAL" clId="{19232B9E-9404-4BF2-9051-3A720CE81B57}" dt="2020-07-30T06:02:05.190" v="12" actId="14100"/>
          <ac:spMkLst>
            <pc:docMk/>
            <pc:sldMk cId="4291082727" sldId="356"/>
            <ac:spMk id="2" creationId="{00000000-0000-0000-0000-000000000000}"/>
          </ac:spMkLst>
        </pc:spChg>
        <pc:spChg chg="del mod">
          <ac:chgData name="Theresa Ortiz" userId="c1e596ee-17b7-4652-ad29-a9799792f7a5" providerId="ADAL" clId="{19232B9E-9404-4BF2-9051-3A720CE81B57}" dt="2020-07-30T06:03:41.807" v="51" actId="21"/>
          <ac:spMkLst>
            <pc:docMk/>
            <pc:sldMk cId="4291082727" sldId="356"/>
            <ac:spMk id="3" creationId="{76FB710B-4A2F-4524-86AC-4F7BDCA37D66}"/>
          </ac:spMkLst>
        </pc:spChg>
        <pc:spChg chg="add mod">
          <ac:chgData name="Theresa Ortiz" userId="c1e596ee-17b7-4652-ad29-a9799792f7a5" providerId="ADAL" clId="{19232B9E-9404-4BF2-9051-3A720CE81B57}" dt="2020-07-30T06:04:17.558" v="60" actId="14100"/>
          <ac:spMkLst>
            <pc:docMk/>
            <pc:sldMk cId="4291082727" sldId="356"/>
            <ac:spMk id="7" creationId="{6999A6EA-D7C6-4AB9-97F5-55E4B90AD11F}"/>
          </ac:spMkLst>
        </pc:spChg>
        <pc:spChg chg="mod">
          <ac:chgData name="Theresa Ortiz" userId="c1e596ee-17b7-4652-ad29-a9799792f7a5" providerId="ADAL" clId="{19232B9E-9404-4BF2-9051-3A720CE81B57}" dt="2020-07-30T06:05:45.754" v="69" actId="1076"/>
          <ac:spMkLst>
            <pc:docMk/>
            <pc:sldMk cId="4291082727" sldId="356"/>
            <ac:spMk id="8" creationId="{00000000-0000-0000-0000-000000000000}"/>
          </ac:spMkLst>
        </pc:spChg>
        <pc:picChg chg="mod">
          <ac:chgData name="Theresa Ortiz" userId="c1e596ee-17b7-4652-ad29-a9799792f7a5" providerId="ADAL" clId="{19232B9E-9404-4BF2-9051-3A720CE81B57}" dt="2020-07-30T06:01:57.303" v="10" actId="1076"/>
          <ac:picMkLst>
            <pc:docMk/>
            <pc:sldMk cId="4291082727" sldId="356"/>
            <ac:picMk id="6" creationId="{00000000-0000-0000-0000-000000000000}"/>
          </ac:picMkLst>
        </pc:picChg>
      </pc:sldChg>
      <pc:sldChg chg="modNotes">
        <pc:chgData name="Theresa Ortiz" userId="c1e596ee-17b7-4652-ad29-a9799792f7a5" providerId="ADAL" clId="{19232B9E-9404-4BF2-9051-3A720CE81B57}" dt="2020-07-31T07:00:04.981" v="385" actId="20577"/>
        <pc:sldMkLst>
          <pc:docMk/>
          <pc:sldMk cId="957855740" sldId="357"/>
        </pc:sldMkLst>
      </pc:sldChg>
      <pc:sldChg chg="modSp modNotes">
        <pc:chgData name="Theresa Ortiz" userId="c1e596ee-17b7-4652-ad29-a9799792f7a5" providerId="ADAL" clId="{19232B9E-9404-4BF2-9051-3A720CE81B57}" dt="2020-07-31T07:02:53.054" v="387" actId="14100"/>
        <pc:sldMkLst>
          <pc:docMk/>
          <pc:sldMk cId="3437245131" sldId="358"/>
        </pc:sldMkLst>
        <pc:spChg chg="mod">
          <ac:chgData name="Theresa Ortiz" userId="c1e596ee-17b7-4652-ad29-a9799792f7a5" providerId="ADAL" clId="{19232B9E-9404-4BF2-9051-3A720CE81B57}" dt="2020-07-30T06:10:19.474" v="73" actId="1076"/>
          <ac:spMkLst>
            <pc:docMk/>
            <pc:sldMk cId="3437245131" sldId="358"/>
            <ac:spMk id="3" creationId="{00000000-0000-0000-0000-000000000000}"/>
          </ac:spMkLst>
        </pc:spChg>
        <pc:spChg chg="mod">
          <ac:chgData name="Theresa Ortiz" userId="c1e596ee-17b7-4652-ad29-a9799792f7a5" providerId="ADAL" clId="{19232B9E-9404-4BF2-9051-3A720CE81B57}" dt="2020-07-30T06:09:49.465" v="71" actId="14100"/>
          <ac:spMkLst>
            <pc:docMk/>
            <pc:sldMk cId="3437245131" sldId="358"/>
            <ac:spMk id="5" creationId="{38DDD61A-0624-4C5A-A146-419382226A74}"/>
          </ac:spMkLst>
        </pc:spChg>
      </pc:sldChg>
      <pc:sldChg chg="modSp mod modNotes">
        <pc:chgData name="Theresa Ortiz" userId="c1e596ee-17b7-4652-ad29-a9799792f7a5" providerId="ADAL" clId="{19232B9E-9404-4BF2-9051-3A720CE81B57}" dt="2020-07-31T07:03:35.683" v="398" actId="20577"/>
        <pc:sldMkLst>
          <pc:docMk/>
          <pc:sldMk cId="3616299431" sldId="359"/>
        </pc:sldMkLst>
        <pc:spChg chg="mod">
          <ac:chgData name="Theresa Ortiz" userId="c1e596ee-17b7-4652-ad29-a9799792f7a5" providerId="ADAL" clId="{19232B9E-9404-4BF2-9051-3A720CE81B57}" dt="2020-07-30T06:12:10.331" v="82" actId="14100"/>
          <ac:spMkLst>
            <pc:docMk/>
            <pc:sldMk cId="3616299431" sldId="359"/>
            <ac:spMk id="3" creationId="{68686E65-1486-47D6-93D4-4B43E71AA1AD}"/>
          </ac:spMkLst>
        </pc:spChg>
        <pc:spChg chg="mod">
          <ac:chgData name="Theresa Ortiz" userId="c1e596ee-17b7-4652-ad29-a9799792f7a5" providerId="ADAL" clId="{19232B9E-9404-4BF2-9051-3A720CE81B57}" dt="2020-07-30T06:11:54.201" v="79" actId="1076"/>
          <ac:spMkLst>
            <pc:docMk/>
            <pc:sldMk cId="3616299431" sldId="359"/>
            <ac:spMk id="8" creationId="{00000000-0000-0000-0000-000000000000}"/>
          </ac:spMkLst>
        </pc:spChg>
      </pc:sldChg>
      <pc:sldChg chg="modSp modNotes">
        <pc:chgData name="Theresa Ortiz" userId="c1e596ee-17b7-4652-ad29-a9799792f7a5" providerId="ADAL" clId="{19232B9E-9404-4BF2-9051-3A720CE81B57}" dt="2020-07-31T07:04:19.196" v="402" actId="12788"/>
        <pc:sldMkLst>
          <pc:docMk/>
          <pc:sldMk cId="3682271293" sldId="360"/>
        </pc:sldMkLst>
        <pc:spChg chg="mod">
          <ac:chgData name="Theresa Ortiz" userId="c1e596ee-17b7-4652-ad29-a9799792f7a5" providerId="ADAL" clId="{19232B9E-9404-4BF2-9051-3A720CE81B57}" dt="2020-07-30T06:12:55.649" v="91" actId="14100"/>
          <ac:spMkLst>
            <pc:docMk/>
            <pc:sldMk cId="3682271293" sldId="360"/>
            <ac:spMk id="2" creationId="{D15BE219-F4AA-4051-935B-E8E7EBA7E216}"/>
          </ac:spMkLst>
        </pc:spChg>
        <pc:spChg chg="mod">
          <ac:chgData name="Theresa Ortiz" userId="c1e596ee-17b7-4652-ad29-a9799792f7a5" providerId="ADAL" clId="{19232B9E-9404-4BF2-9051-3A720CE81B57}" dt="2020-07-30T06:12:42.422" v="87" actId="1076"/>
          <ac:spMkLst>
            <pc:docMk/>
            <pc:sldMk cId="3682271293" sldId="360"/>
            <ac:spMk id="6" creationId="{00000000-0000-0000-0000-000000000000}"/>
          </ac:spMkLst>
        </pc:spChg>
        <pc:picChg chg="mod">
          <ac:chgData name="Theresa Ortiz" userId="c1e596ee-17b7-4652-ad29-a9799792f7a5" providerId="ADAL" clId="{19232B9E-9404-4BF2-9051-3A720CE81B57}" dt="2020-07-30T06:13:21.888" v="95" actId="14100"/>
          <ac:picMkLst>
            <pc:docMk/>
            <pc:sldMk cId="3682271293" sldId="360"/>
            <ac:picMk id="7" creationId="{00000000-0000-0000-0000-000000000000}"/>
          </ac:picMkLst>
        </pc:picChg>
      </pc:sldChg>
      <pc:sldChg chg="modSp mod modNotes">
        <pc:chgData name="Theresa Ortiz" userId="c1e596ee-17b7-4652-ad29-a9799792f7a5" providerId="ADAL" clId="{19232B9E-9404-4BF2-9051-3A720CE81B57}" dt="2020-07-31T07:05:41.376" v="407" actId="20577"/>
        <pc:sldMkLst>
          <pc:docMk/>
          <pc:sldMk cId="552378404" sldId="361"/>
        </pc:sldMkLst>
        <pc:spChg chg="mod">
          <ac:chgData name="Theresa Ortiz" userId="c1e596ee-17b7-4652-ad29-a9799792f7a5" providerId="ADAL" clId="{19232B9E-9404-4BF2-9051-3A720CE81B57}" dt="2020-07-30T06:15:05.611" v="114" actId="14100"/>
          <ac:spMkLst>
            <pc:docMk/>
            <pc:sldMk cId="552378404" sldId="361"/>
            <ac:spMk id="8" creationId="{00000000-0000-0000-0000-000000000000}"/>
          </ac:spMkLst>
        </pc:spChg>
      </pc:sldChg>
      <pc:sldChg chg="modSp mod">
        <pc:chgData name="Theresa Ortiz" userId="c1e596ee-17b7-4652-ad29-a9799792f7a5" providerId="ADAL" clId="{19232B9E-9404-4BF2-9051-3A720CE81B57}" dt="2020-07-30T06:16:59.601" v="120" actId="14100"/>
        <pc:sldMkLst>
          <pc:docMk/>
          <pc:sldMk cId="1632320253" sldId="362"/>
        </pc:sldMkLst>
        <pc:spChg chg="mod">
          <ac:chgData name="Theresa Ortiz" userId="c1e596ee-17b7-4652-ad29-a9799792f7a5" providerId="ADAL" clId="{19232B9E-9404-4BF2-9051-3A720CE81B57}" dt="2020-07-30T06:16:59.601" v="120" actId="14100"/>
          <ac:spMkLst>
            <pc:docMk/>
            <pc:sldMk cId="1632320253" sldId="362"/>
            <ac:spMk id="2" creationId="{00000000-0000-0000-0000-000000000000}"/>
          </ac:spMkLst>
        </pc:spChg>
        <pc:spChg chg="mod">
          <ac:chgData name="Theresa Ortiz" userId="c1e596ee-17b7-4652-ad29-a9799792f7a5" providerId="ADAL" clId="{19232B9E-9404-4BF2-9051-3A720CE81B57}" dt="2020-07-30T06:16:55.309" v="119" actId="1076"/>
          <ac:spMkLst>
            <pc:docMk/>
            <pc:sldMk cId="1632320253" sldId="362"/>
            <ac:spMk id="5" creationId="{00000000-0000-0000-0000-000000000000}"/>
          </ac:spMkLst>
        </pc:spChg>
        <pc:picChg chg="mod">
          <ac:chgData name="Theresa Ortiz" userId="c1e596ee-17b7-4652-ad29-a9799792f7a5" providerId="ADAL" clId="{19232B9E-9404-4BF2-9051-3A720CE81B57}" dt="2020-07-30T06:16:38.335" v="115" actId="1076"/>
          <ac:picMkLst>
            <pc:docMk/>
            <pc:sldMk cId="1632320253" sldId="362"/>
            <ac:picMk id="4" creationId="{00000000-0000-0000-0000-000000000000}"/>
          </ac:picMkLst>
        </pc:picChg>
      </pc:sldChg>
      <pc:sldChg chg="modSp mod modNotes">
        <pc:chgData name="Theresa Ortiz" userId="c1e596ee-17b7-4652-ad29-a9799792f7a5" providerId="ADAL" clId="{19232B9E-9404-4BF2-9051-3A720CE81B57}" dt="2020-07-31T07:40:51.303" v="411" actId="1076"/>
        <pc:sldMkLst>
          <pc:docMk/>
          <pc:sldMk cId="1953668075" sldId="363"/>
        </pc:sldMkLst>
        <pc:spChg chg="mod">
          <ac:chgData name="Theresa Ortiz" userId="c1e596ee-17b7-4652-ad29-a9799792f7a5" providerId="ADAL" clId="{19232B9E-9404-4BF2-9051-3A720CE81B57}" dt="2020-07-30T06:17:36.491" v="122" actId="14100"/>
          <ac:spMkLst>
            <pc:docMk/>
            <pc:sldMk cId="1953668075" sldId="363"/>
            <ac:spMk id="3" creationId="{05A3DB44-1455-41EE-A74A-6280AE09CA50}"/>
          </ac:spMkLst>
        </pc:spChg>
        <pc:picChg chg="mod">
          <ac:chgData name="Theresa Ortiz" userId="c1e596ee-17b7-4652-ad29-a9799792f7a5" providerId="ADAL" clId="{19232B9E-9404-4BF2-9051-3A720CE81B57}" dt="2020-07-30T07:19:35.554" v="299" actId="1076"/>
          <ac:picMkLst>
            <pc:docMk/>
            <pc:sldMk cId="1953668075" sldId="363"/>
            <ac:picMk id="5" creationId="{00000000-0000-0000-0000-000000000000}"/>
          </ac:picMkLst>
        </pc:picChg>
        <pc:picChg chg="mod">
          <ac:chgData name="Theresa Ortiz" userId="c1e596ee-17b7-4652-ad29-a9799792f7a5" providerId="ADAL" clId="{19232B9E-9404-4BF2-9051-3A720CE81B57}" dt="2020-07-30T07:19:41.479" v="300" actId="1076"/>
          <ac:picMkLst>
            <pc:docMk/>
            <pc:sldMk cId="1953668075" sldId="363"/>
            <ac:picMk id="24" creationId="{00000000-0000-0000-0000-000000000000}"/>
          </ac:picMkLst>
        </pc:picChg>
      </pc:sldChg>
      <pc:sldChg chg="modSp mod">
        <pc:chgData name="Theresa Ortiz" userId="c1e596ee-17b7-4652-ad29-a9799792f7a5" providerId="ADAL" clId="{19232B9E-9404-4BF2-9051-3A720CE81B57}" dt="2020-07-30T06:51:42.974" v="135" actId="1076"/>
        <pc:sldMkLst>
          <pc:docMk/>
          <pc:sldMk cId="4279174364" sldId="364"/>
        </pc:sldMkLst>
        <pc:spChg chg="mod">
          <ac:chgData name="Theresa Ortiz" userId="c1e596ee-17b7-4652-ad29-a9799792f7a5" providerId="ADAL" clId="{19232B9E-9404-4BF2-9051-3A720CE81B57}" dt="2020-07-30T06:51:36.300" v="134" actId="242"/>
          <ac:spMkLst>
            <pc:docMk/>
            <pc:sldMk cId="4279174364" sldId="364"/>
            <ac:spMk id="6" creationId="{00000000-0000-0000-0000-000000000000}"/>
          </ac:spMkLst>
        </pc:spChg>
        <pc:picChg chg="mod">
          <ac:chgData name="Theresa Ortiz" userId="c1e596ee-17b7-4652-ad29-a9799792f7a5" providerId="ADAL" clId="{19232B9E-9404-4BF2-9051-3A720CE81B57}" dt="2020-07-30T06:51:42.974" v="135" actId="1076"/>
          <ac:picMkLst>
            <pc:docMk/>
            <pc:sldMk cId="4279174364" sldId="364"/>
            <ac:picMk id="7" creationId="{00000000-0000-0000-0000-000000000000}"/>
          </ac:picMkLst>
        </pc:picChg>
      </pc:sldChg>
      <pc:sldChg chg="modNotes modNotesTx">
        <pc:chgData name="Theresa Ortiz" userId="c1e596ee-17b7-4652-ad29-a9799792f7a5" providerId="ADAL" clId="{19232B9E-9404-4BF2-9051-3A720CE81B57}" dt="2020-07-31T07:42:05.870" v="419" actId="12788"/>
        <pc:sldMkLst>
          <pc:docMk/>
          <pc:sldMk cId="1321305943" sldId="365"/>
        </pc:sldMkLst>
      </pc:sldChg>
      <pc:sldChg chg="modNotes">
        <pc:chgData name="Theresa Ortiz" userId="c1e596ee-17b7-4652-ad29-a9799792f7a5" providerId="ADAL" clId="{19232B9E-9404-4BF2-9051-3A720CE81B57}" dt="2020-07-31T07:43:55.885" v="421" actId="14100"/>
        <pc:sldMkLst>
          <pc:docMk/>
          <pc:sldMk cId="3427738561" sldId="366"/>
        </pc:sldMkLst>
      </pc:sldChg>
      <pc:sldChg chg="addSp delSp modSp mod modNotes">
        <pc:chgData name="Theresa Ortiz" userId="c1e596ee-17b7-4652-ad29-a9799792f7a5" providerId="ADAL" clId="{19232B9E-9404-4BF2-9051-3A720CE81B57}" dt="2020-07-31T07:44:35.437" v="423" actId="20577"/>
        <pc:sldMkLst>
          <pc:docMk/>
          <pc:sldMk cId="3762005626" sldId="367"/>
        </pc:sldMkLst>
        <pc:spChg chg="add del mod">
          <ac:chgData name="Theresa Ortiz" userId="c1e596ee-17b7-4652-ad29-a9799792f7a5" providerId="ADAL" clId="{19232B9E-9404-4BF2-9051-3A720CE81B57}" dt="2020-07-30T06:53:18.704" v="140" actId="21"/>
          <ac:spMkLst>
            <pc:docMk/>
            <pc:sldMk cId="3762005626" sldId="367"/>
            <ac:spMk id="2" creationId="{CA877DFB-4C4E-4ECF-8978-6277C97AB5DE}"/>
          </ac:spMkLst>
        </pc:spChg>
        <pc:spChg chg="del mod">
          <ac:chgData name="Theresa Ortiz" userId="c1e596ee-17b7-4652-ad29-a9799792f7a5" providerId="ADAL" clId="{19232B9E-9404-4BF2-9051-3A720CE81B57}" dt="2020-07-30T06:53:14.975" v="139" actId="21"/>
          <ac:spMkLst>
            <pc:docMk/>
            <pc:sldMk cId="3762005626" sldId="367"/>
            <ac:spMk id="3" creationId="{00000000-0000-0000-0000-000000000000}"/>
          </ac:spMkLst>
        </pc:spChg>
        <pc:picChg chg="mod">
          <ac:chgData name="Theresa Ortiz" userId="c1e596ee-17b7-4652-ad29-a9799792f7a5" providerId="ADAL" clId="{19232B9E-9404-4BF2-9051-3A720CE81B57}" dt="2020-07-30T06:53:33.353" v="141" actId="12788"/>
          <ac:picMkLst>
            <pc:docMk/>
            <pc:sldMk cId="3762005626" sldId="367"/>
            <ac:picMk id="4" creationId="{00000000-0000-0000-0000-000000000000}"/>
          </ac:picMkLst>
        </pc:picChg>
      </pc:sldChg>
      <pc:sldChg chg="addSp delSp modSp mod modNotes">
        <pc:chgData name="Theresa Ortiz" userId="c1e596ee-17b7-4652-ad29-a9799792f7a5" providerId="ADAL" clId="{19232B9E-9404-4BF2-9051-3A720CE81B57}" dt="2020-07-31T07:44:46.719" v="424" actId="14100"/>
        <pc:sldMkLst>
          <pc:docMk/>
          <pc:sldMk cId="25923701" sldId="368"/>
        </pc:sldMkLst>
        <pc:spChg chg="mod">
          <ac:chgData name="Theresa Ortiz" userId="c1e596ee-17b7-4652-ad29-a9799792f7a5" providerId="ADAL" clId="{19232B9E-9404-4BF2-9051-3A720CE81B57}" dt="2020-07-30T06:58:06.761" v="229" actId="1076"/>
          <ac:spMkLst>
            <pc:docMk/>
            <pc:sldMk cId="25923701" sldId="368"/>
            <ac:spMk id="4" creationId="{00000000-0000-0000-0000-000000000000}"/>
          </ac:spMkLst>
        </pc:spChg>
        <pc:spChg chg="add del mod">
          <ac:chgData name="Theresa Ortiz" userId="c1e596ee-17b7-4652-ad29-a9799792f7a5" providerId="ADAL" clId="{19232B9E-9404-4BF2-9051-3A720CE81B57}" dt="2020-07-30T06:54:13.192" v="147"/>
          <ac:spMkLst>
            <pc:docMk/>
            <pc:sldMk cId="25923701" sldId="368"/>
            <ac:spMk id="5" creationId="{D6E34575-5F6D-4F63-B9EC-5B50F47D9461}"/>
          </ac:spMkLst>
        </pc:spChg>
        <pc:spChg chg="add del mod">
          <ac:chgData name="Theresa Ortiz" userId="c1e596ee-17b7-4652-ad29-a9799792f7a5" providerId="ADAL" clId="{19232B9E-9404-4BF2-9051-3A720CE81B57}" dt="2020-07-30T06:55:55.979" v="199" actId="21"/>
          <ac:spMkLst>
            <pc:docMk/>
            <pc:sldMk cId="25923701" sldId="368"/>
            <ac:spMk id="7" creationId="{407B60DA-B1AF-4C62-AD9A-DE7DDD4C8690}"/>
          </ac:spMkLst>
        </pc:spChg>
      </pc:sldChg>
      <pc:sldChg chg="addSp delSp modSp mod">
        <pc:chgData name="Theresa Ortiz" userId="c1e596ee-17b7-4652-ad29-a9799792f7a5" providerId="ADAL" clId="{19232B9E-9404-4BF2-9051-3A720CE81B57}" dt="2020-07-30T07:20:19.721" v="301" actId="14100"/>
        <pc:sldMkLst>
          <pc:docMk/>
          <pc:sldMk cId="146539732" sldId="369"/>
        </pc:sldMkLst>
        <pc:spChg chg="add del mod">
          <ac:chgData name="Theresa Ortiz" userId="c1e596ee-17b7-4652-ad29-a9799792f7a5" providerId="ADAL" clId="{19232B9E-9404-4BF2-9051-3A720CE81B57}" dt="2020-07-30T06:57:48.619" v="225" actId="21"/>
          <ac:spMkLst>
            <pc:docMk/>
            <pc:sldMk cId="146539732" sldId="369"/>
            <ac:spMk id="2" creationId="{9D38162C-5B23-487E-B38A-5BC59DEAD67F}"/>
          </ac:spMkLst>
        </pc:spChg>
        <pc:spChg chg="add del mod">
          <ac:chgData name="Theresa Ortiz" userId="c1e596ee-17b7-4652-ad29-a9799792f7a5" providerId="ADAL" clId="{19232B9E-9404-4BF2-9051-3A720CE81B57}" dt="2020-07-30T06:58:36.396" v="234" actId="21"/>
          <ac:spMkLst>
            <pc:docMk/>
            <pc:sldMk cId="146539732" sldId="369"/>
            <ac:spMk id="3" creationId="{FAE31043-7B68-4E8E-835B-6FEA5442839C}"/>
          </ac:spMkLst>
        </pc:spChg>
        <pc:spChg chg="del">
          <ac:chgData name="Theresa Ortiz" userId="c1e596ee-17b7-4652-ad29-a9799792f7a5" providerId="ADAL" clId="{19232B9E-9404-4BF2-9051-3A720CE81B57}" dt="2020-07-30T06:57:43.544" v="224" actId="21"/>
          <ac:spMkLst>
            <pc:docMk/>
            <pc:sldMk cId="146539732" sldId="369"/>
            <ac:spMk id="4" creationId="{00000000-0000-0000-0000-000000000000}"/>
          </ac:spMkLst>
        </pc:spChg>
        <pc:spChg chg="add mod">
          <ac:chgData name="Theresa Ortiz" userId="c1e596ee-17b7-4652-ad29-a9799792f7a5" providerId="ADAL" clId="{19232B9E-9404-4BF2-9051-3A720CE81B57}" dt="2020-07-30T06:58:29.582" v="232" actId="1076"/>
          <ac:spMkLst>
            <pc:docMk/>
            <pc:sldMk cId="146539732" sldId="369"/>
            <ac:spMk id="5" creationId="{75A6154C-2883-4E83-B944-4BC6F2957E8F}"/>
          </ac:spMkLst>
        </pc:spChg>
        <pc:spChg chg="add del mod">
          <ac:chgData name="Theresa Ortiz" userId="c1e596ee-17b7-4652-ad29-a9799792f7a5" providerId="ADAL" clId="{19232B9E-9404-4BF2-9051-3A720CE81B57}" dt="2020-07-30T06:58:32.682" v="233" actId="21"/>
          <ac:spMkLst>
            <pc:docMk/>
            <pc:sldMk cId="146539732" sldId="369"/>
            <ac:spMk id="7" creationId="{551AA139-37E6-4E1B-8D33-EECB0F556DAD}"/>
          </ac:spMkLst>
        </pc:spChg>
        <pc:picChg chg="mod">
          <ac:chgData name="Theresa Ortiz" userId="c1e596ee-17b7-4652-ad29-a9799792f7a5" providerId="ADAL" clId="{19232B9E-9404-4BF2-9051-3A720CE81B57}" dt="2020-07-30T07:20:19.721" v="301" actId="14100"/>
          <ac:picMkLst>
            <pc:docMk/>
            <pc:sldMk cId="146539732" sldId="369"/>
            <ac:picMk id="6" creationId="{00000000-0000-0000-0000-000000000000}"/>
          </ac:picMkLst>
        </pc:picChg>
      </pc:sldChg>
      <pc:sldChg chg="addSp delSp modSp mod modNotes">
        <pc:chgData name="Theresa Ortiz" userId="c1e596ee-17b7-4652-ad29-a9799792f7a5" providerId="ADAL" clId="{19232B9E-9404-4BF2-9051-3A720CE81B57}" dt="2020-07-31T07:46:03.357" v="427" actId="12788"/>
        <pc:sldMkLst>
          <pc:docMk/>
          <pc:sldMk cId="113223493" sldId="370"/>
        </pc:sldMkLst>
        <pc:spChg chg="mod">
          <ac:chgData name="Theresa Ortiz" userId="c1e596ee-17b7-4652-ad29-a9799792f7a5" providerId="ADAL" clId="{19232B9E-9404-4BF2-9051-3A720CE81B57}" dt="2020-07-30T06:59:56.694" v="245" actId="14100"/>
          <ac:spMkLst>
            <pc:docMk/>
            <pc:sldMk cId="113223493" sldId="370"/>
            <ac:spMk id="4" creationId="{00000000-0000-0000-0000-000000000000}"/>
          </ac:spMkLst>
        </pc:spChg>
        <pc:spChg chg="add del mod">
          <ac:chgData name="Theresa Ortiz" userId="c1e596ee-17b7-4652-ad29-a9799792f7a5" providerId="ADAL" clId="{19232B9E-9404-4BF2-9051-3A720CE81B57}" dt="2020-07-30T06:59:26.080" v="241" actId="21"/>
          <ac:spMkLst>
            <pc:docMk/>
            <pc:sldMk cId="113223493" sldId="370"/>
            <ac:spMk id="5" creationId="{3ACC4A0B-38BF-4533-8E12-E166CF7BBC2F}"/>
          </ac:spMkLst>
        </pc:spChg>
        <pc:spChg chg="add del mod">
          <ac:chgData name="Theresa Ortiz" userId="c1e596ee-17b7-4652-ad29-a9799792f7a5" providerId="ADAL" clId="{19232B9E-9404-4BF2-9051-3A720CE81B57}" dt="2020-07-30T06:59:51.367" v="244" actId="21"/>
          <ac:spMkLst>
            <pc:docMk/>
            <pc:sldMk cId="113223493" sldId="370"/>
            <ac:spMk id="7" creationId="{62347F04-5C14-4557-B57E-F2F2821765ED}"/>
          </ac:spMkLst>
        </pc:spChg>
        <pc:picChg chg="mod">
          <ac:chgData name="Theresa Ortiz" userId="c1e596ee-17b7-4652-ad29-a9799792f7a5" providerId="ADAL" clId="{19232B9E-9404-4BF2-9051-3A720CE81B57}" dt="2020-07-30T06:59:22.346" v="240" actId="1076"/>
          <ac:picMkLst>
            <pc:docMk/>
            <pc:sldMk cId="113223493" sldId="370"/>
            <ac:picMk id="6" creationId="{00000000-0000-0000-0000-000000000000}"/>
          </ac:picMkLst>
        </pc:picChg>
      </pc:sldChg>
      <pc:sldChg chg="modSp mod modNotes">
        <pc:chgData name="Theresa Ortiz" userId="c1e596ee-17b7-4652-ad29-a9799792f7a5" providerId="ADAL" clId="{19232B9E-9404-4BF2-9051-3A720CE81B57}" dt="2020-07-31T07:46:23.115" v="430" actId="255"/>
        <pc:sldMkLst>
          <pc:docMk/>
          <pc:sldMk cId="795380066" sldId="371"/>
        </pc:sldMkLst>
        <pc:spChg chg="mod">
          <ac:chgData name="Theresa Ortiz" userId="c1e596ee-17b7-4652-ad29-a9799792f7a5" providerId="ADAL" clId="{19232B9E-9404-4BF2-9051-3A720CE81B57}" dt="2020-07-30T07:00:08.269" v="246" actId="14100"/>
          <ac:spMkLst>
            <pc:docMk/>
            <pc:sldMk cId="795380066" sldId="371"/>
            <ac:spMk id="2" creationId="{54F4636B-CB13-4AAC-8003-2A7CEA0B41E5}"/>
          </ac:spMkLst>
        </pc:spChg>
        <pc:spChg chg="mod">
          <ac:chgData name="Theresa Ortiz" userId="c1e596ee-17b7-4652-ad29-a9799792f7a5" providerId="ADAL" clId="{19232B9E-9404-4BF2-9051-3A720CE81B57}" dt="2020-07-30T07:00:42.039" v="254" actId="1076"/>
          <ac:spMkLst>
            <pc:docMk/>
            <pc:sldMk cId="795380066" sldId="371"/>
            <ac:spMk id="10" creationId="{00000000-0000-0000-0000-000000000000}"/>
          </ac:spMkLst>
        </pc:spChg>
        <pc:picChg chg="mod">
          <ac:chgData name="Theresa Ortiz" userId="c1e596ee-17b7-4652-ad29-a9799792f7a5" providerId="ADAL" clId="{19232B9E-9404-4BF2-9051-3A720CE81B57}" dt="2020-07-30T07:00:28.674" v="253" actId="14100"/>
          <ac:picMkLst>
            <pc:docMk/>
            <pc:sldMk cId="795380066" sldId="371"/>
            <ac:picMk id="8" creationId="{00000000-0000-0000-0000-000000000000}"/>
          </ac:picMkLst>
        </pc:picChg>
      </pc:sldChg>
      <pc:sldChg chg="modSp mod modNotes">
        <pc:chgData name="Theresa Ortiz" userId="c1e596ee-17b7-4652-ad29-a9799792f7a5" providerId="ADAL" clId="{19232B9E-9404-4BF2-9051-3A720CE81B57}" dt="2020-07-31T07:47:54.801" v="431" actId="14100"/>
        <pc:sldMkLst>
          <pc:docMk/>
          <pc:sldMk cId="4223069945" sldId="372"/>
        </pc:sldMkLst>
        <pc:picChg chg="mod">
          <ac:chgData name="Theresa Ortiz" userId="c1e596ee-17b7-4652-ad29-a9799792f7a5" providerId="ADAL" clId="{19232B9E-9404-4BF2-9051-3A720CE81B57}" dt="2020-07-30T07:20:50.235" v="303" actId="14100"/>
          <ac:picMkLst>
            <pc:docMk/>
            <pc:sldMk cId="4223069945" sldId="372"/>
            <ac:picMk id="6" creationId="{00000000-0000-0000-0000-000000000000}"/>
          </ac:picMkLst>
        </pc:picChg>
      </pc:sldChg>
      <pc:sldChg chg="modSp modNotes">
        <pc:chgData name="Theresa Ortiz" userId="c1e596ee-17b7-4652-ad29-a9799792f7a5" providerId="ADAL" clId="{19232B9E-9404-4BF2-9051-3A720CE81B57}" dt="2020-07-31T07:48:37.906" v="439" actId="20577"/>
        <pc:sldMkLst>
          <pc:docMk/>
          <pc:sldMk cId="2259405294" sldId="373"/>
        </pc:sldMkLst>
        <pc:spChg chg="mod">
          <ac:chgData name="Theresa Ortiz" userId="c1e596ee-17b7-4652-ad29-a9799792f7a5" providerId="ADAL" clId="{19232B9E-9404-4BF2-9051-3A720CE81B57}" dt="2020-07-30T07:17:16.494" v="297" actId="1076"/>
          <ac:spMkLst>
            <pc:docMk/>
            <pc:sldMk cId="2259405294" sldId="373"/>
            <ac:spMk id="3" creationId="{00000000-0000-0000-0000-000000000000}"/>
          </ac:spMkLst>
        </pc:spChg>
      </pc:sldChg>
      <pc:sldChg chg="modNotes">
        <pc:chgData name="Theresa Ortiz" userId="c1e596ee-17b7-4652-ad29-a9799792f7a5" providerId="ADAL" clId="{19232B9E-9404-4BF2-9051-3A720CE81B57}" dt="2020-07-31T07:49:04.565" v="441" actId="14100"/>
        <pc:sldMkLst>
          <pc:docMk/>
          <pc:sldMk cId="4006160587" sldId="374"/>
        </pc:sldMkLst>
      </pc:sldChg>
      <pc:sldChg chg="modSp modNotes">
        <pc:chgData name="Theresa Ortiz" userId="c1e596ee-17b7-4652-ad29-a9799792f7a5" providerId="ADAL" clId="{19232B9E-9404-4BF2-9051-3A720CE81B57}" dt="2020-07-31T07:51:01.663" v="445" actId="14100"/>
        <pc:sldMkLst>
          <pc:docMk/>
          <pc:sldMk cId="10517657" sldId="375"/>
        </pc:sldMkLst>
        <pc:spChg chg="mod">
          <ac:chgData name="Theresa Ortiz" userId="c1e596ee-17b7-4652-ad29-a9799792f7a5" providerId="ADAL" clId="{19232B9E-9404-4BF2-9051-3A720CE81B57}" dt="2020-07-30T07:16:18.697" v="293" actId="12788"/>
          <ac:spMkLst>
            <pc:docMk/>
            <pc:sldMk cId="10517657" sldId="375"/>
            <ac:spMk id="3" creationId="{8FB18525-BB5E-4EF6-8958-E3448A75FE1F}"/>
          </ac:spMkLst>
        </pc:spChg>
        <pc:spChg chg="mod">
          <ac:chgData name="Theresa Ortiz" userId="c1e596ee-17b7-4652-ad29-a9799792f7a5" providerId="ADAL" clId="{19232B9E-9404-4BF2-9051-3A720CE81B57}" dt="2020-07-30T07:16:08.896" v="292" actId="1076"/>
          <ac:spMkLst>
            <pc:docMk/>
            <pc:sldMk cId="10517657" sldId="375"/>
            <ac:spMk id="8" creationId="{00000000-0000-0000-0000-000000000000}"/>
          </ac:spMkLst>
        </pc:spChg>
      </pc:sldChg>
      <pc:sldChg chg="modSp mod modNotes">
        <pc:chgData name="Theresa Ortiz" userId="c1e596ee-17b7-4652-ad29-a9799792f7a5" providerId="ADAL" clId="{19232B9E-9404-4BF2-9051-3A720CE81B57}" dt="2020-07-31T07:51:19.835" v="446" actId="20577"/>
        <pc:sldMkLst>
          <pc:docMk/>
          <pc:sldMk cId="764940189" sldId="376"/>
        </pc:sldMkLst>
        <pc:spChg chg="mod">
          <ac:chgData name="Theresa Ortiz" userId="c1e596ee-17b7-4652-ad29-a9799792f7a5" providerId="ADAL" clId="{19232B9E-9404-4BF2-9051-3A720CE81B57}" dt="2020-07-30T07:15:47.243" v="288" actId="1076"/>
          <ac:spMkLst>
            <pc:docMk/>
            <pc:sldMk cId="764940189" sldId="376"/>
            <ac:spMk id="3" creationId="{00000000-0000-0000-0000-000000000000}"/>
          </ac:spMkLst>
        </pc:spChg>
        <pc:picChg chg="mod">
          <ac:chgData name="Theresa Ortiz" userId="c1e596ee-17b7-4652-ad29-a9799792f7a5" providerId="ADAL" clId="{19232B9E-9404-4BF2-9051-3A720CE81B57}" dt="2020-07-30T07:15:42.729" v="287" actId="14100"/>
          <ac:picMkLst>
            <pc:docMk/>
            <pc:sldMk cId="764940189" sldId="376"/>
            <ac:picMk id="4" creationId="{00000000-0000-0000-0000-000000000000}"/>
          </ac:picMkLst>
        </pc:picChg>
      </pc:sldChg>
      <pc:sldChg chg="modSp mod modNotes">
        <pc:chgData name="Theresa Ortiz" userId="c1e596ee-17b7-4652-ad29-a9799792f7a5" providerId="ADAL" clId="{19232B9E-9404-4BF2-9051-3A720CE81B57}" dt="2020-07-31T07:52:29.882" v="447" actId="20577"/>
        <pc:sldMkLst>
          <pc:docMk/>
          <pc:sldMk cId="3385593466" sldId="377"/>
        </pc:sldMkLst>
        <pc:graphicFrameChg chg="mod modGraphic">
          <ac:chgData name="Theresa Ortiz" userId="c1e596ee-17b7-4652-ad29-a9799792f7a5" providerId="ADAL" clId="{19232B9E-9404-4BF2-9051-3A720CE81B57}" dt="2020-07-30T07:23:29.435" v="315" actId="207"/>
          <ac:graphicFrameMkLst>
            <pc:docMk/>
            <pc:sldMk cId="3385593466" sldId="377"/>
            <ac:graphicFrameMk id="6" creationId="{00000000-0000-0000-0000-000000000000}"/>
          </ac:graphicFrameMkLst>
        </pc:graphicFrameChg>
      </pc:sldChg>
      <pc:sldChg chg="modSp mod">
        <pc:chgData name="Theresa Ortiz" userId="c1e596ee-17b7-4652-ad29-a9799792f7a5" providerId="ADAL" clId="{19232B9E-9404-4BF2-9051-3A720CE81B57}" dt="2020-07-30T07:13:29.185" v="278" actId="1076"/>
        <pc:sldMkLst>
          <pc:docMk/>
          <pc:sldMk cId="1647777511" sldId="379"/>
        </pc:sldMkLst>
        <pc:spChg chg="mod">
          <ac:chgData name="Theresa Ortiz" userId="c1e596ee-17b7-4652-ad29-a9799792f7a5" providerId="ADAL" clId="{19232B9E-9404-4BF2-9051-3A720CE81B57}" dt="2020-07-30T07:13:29.185" v="278" actId="1076"/>
          <ac:spMkLst>
            <pc:docMk/>
            <pc:sldMk cId="1647777511" sldId="379"/>
            <ac:spMk id="3" creationId="{00000000-0000-0000-0000-000000000000}"/>
          </ac:spMkLst>
        </pc:spChg>
      </pc:sldChg>
      <pc:sldChg chg="modSp mod modNotes">
        <pc:chgData name="Theresa Ortiz" userId="c1e596ee-17b7-4652-ad29-a9799792f7a5" providerId="ADAL" clId="{19232B9E-9404-4BF2-9051-3A720CE81B57}" dt="2020-07-31T08:03:22.090" v="549" actId="20577"/>
        <pc:sldMkLst>
          <pc:docMk/>
          <pc:sldMk cId="1091798472" sldId="380"/>
        </pc:sldMkLst>
        <pc:spChg chg="mod">
          <ac:chgData name="Theresa Ortiz" userId="c1e596ee-17b7-4652-ad29-a9799792f7a5" providerId="ADAL" clId="{19232B9E-9404-4BF2-9051-3A720CE81B57}" dt="2020-07-30T07:06:49.847" v="270" actId="14100"/>
          <ac:spMkLst>
            <pc:docMk/>
            <pc:sldMk cId="1091798472" sldId="380"/>
            <ac:spMk id="30722" creationId="{00000000-0000-0000-0000-000000000000}"/>
          </ac:spMkLst>
        </pc:spChg>
      </pc:sldChg>
      <pc:sldChg chg="modSp mod modNotes">
        <pc:chgData name="Theresa Ortiz" userId="c1e596ee-17b7-4652-ad29-a9799792f7a5" providerId="ADAL" clId="{19232B9E-9404-4BF2-9051-3A720CE81B57}" dt="2020-07-31T07:57:12.726" v="453" actId="20577"/>
        <pc:sldMkLst>
          <pc:docMk/>
          <pc:sldMk cId="1110238115" sldId="387"/>
        </pc:sldMkLst>
        <pc:spChg chg="mod">
          <ac:chgData name="Theresa Ortiz" userId="c1e596ee-17b7-4652-ad29-a9799792f7a5" providerId="ADAL" clId="{19232B9E-9404-4BF2-9051-3A720CE81B57}" dt="2020-07-30T07:03:50.731" v="268"/>
          <ac:spMkLst>
            <pc:docMk/>
            <pc:sldMk cId="1110238115" sldId="387"/>
            <ac:spMk id="3" creationId="{00000000-0000-0000-0000-000000000000}"/>
          </ac:spMkLst>
        </pc:spChg>
      </pc:sldChg>
      <pc:sldChg chg="modSp mod">
        <pc:chgData name="Theresa Ortiz" userId="c1e596ee-17b7-4652-ad29-a9799792f7a5" providerId="ADAL" clId="{19232B9E-9404-4BF2-9051-3A720CE81B57}" dt="2020-07-30T07:02:28.353" v="263" actId="403"/>
        <pc:sldMkLst>
          <pc:docMk/>
          <pc:sldMk cId="146660483" sldId="388"/>
        </pc:sldMkLst>
        <pc:spChg chg="mod">
          <ac:chgData name="Theresa Ortiz" userId="c1e596ee-17b7-4652-ad29-a9799792f7a5" providerId="ADAL" clId="{19232B9E-9404-4BF2-9051-3A720CE81B57}" dt="2020-07-30T07:02:28.353" v="263" actId="403"/>
          <ac:spMkLst>
            <pc:docMk/>
            <pc:sldMk cId="146660483" sldId="388"/>
            <ac:spMk id="48131" creationId="{00000000-0000-0000-0000-000000000000}"/>
          </ac:spMkLst>
        </pc:spChg>
      </pc:sldChg>
      <pc:sldChg chg="modNotes">
        <pc:chgData name="Theresa Ortiz" userId="c1e596ee-17b7-4652-ad29-a9799792f7a5" providerId="ADAL" clId="{19232B9E-9404-4BF2-9051-3A720CE81B57}" dt="2020-07-31T08:03:31.577" v="554" actId="20577"/>
        <pc:sldMkLst>
          <pc:docMk/>
          <pc:sldMk cId="3368512601" sldId="389"/>
        </pc:sldMkLst>
      </pc:sldChg>
      <pc:sldChg chg="modSp mod">
        <pc:chgData name="Theresa Ortiz" userId="c1e596ee-17b7-4652-ad29-a9799792f7a5" providerId="ADAL" clId="{19232B9E-9404-4BF2-9051-3A720CE81B57}" dt="2020-07-30T07:02:02.637" v="261" actId="2711"/>
        <pc:sldMkLst>
          <pc:docMk/>
          <pc:sldMk cId="3001089000" sldId="390"/>
        </pc:sldMkLst>
        <pc:spChg chg="mod">
          <ac:chgData name="Theresa Ortiz" userId="c1e596ee-17b7-4652-ad29-a9799792f7a5" providerId="ADAL" clId="{19232B9E-9404-4BF2-9051-3A720CE81B57}" dt="2020-07-30T07:02:02.637" v="261" actId="2711"/>
          <ac:spMkLst>
            <pc:docMk/>
            <pc:sldMk cId="3001089000" sldId="390"/>
            <ac:spMk id="2" creationId="{00000000-0000-0000-0000-000000000000}"/>
          </ac:spMkLst>
        </pc:spChg>
      </pc:sldChg>
      <pc:sldChg chg="modSp mod">
        <pc:chgData name="Theresa Ortiz" userId="c1e596ee-17b7-4652-ad29-a9799792f7a5" providerId="ADAL" clId="{19232B9E-9404-4BF2-9051-3A720CE81B57}" dt="2020-07-30T07:01:26.694" v="260" actId="20577"/>
        <pc:sldMkLst>
          <pc:docMk/>
          <pc:sldMk cId="72252964" sldId="392"/>
        </pc:sldMkLst>
        <pc:spChg chg="mod">
          <ac:chgData name="Theresa Ortiz" userId="c1e596ee-17b7-4652-ad29-a9799792f7a5" providerId="ADAL" clId="{19232B9E-9404-4BF2-9051-3A720CE81B57}" dt="2020-07-30T07:01:26.694" v="260" actId="20577"/>
          <ac:spMkLst>
            <pc:docMk/>
            <pc:sldMk cId="72252964" sldId="392"/>
            <ac:spMk id="2" creationId="{00000000-0000-0000-0000-000000000000}"/>
          </ac:spMkLst>
        </pc:spChg>
      </pc:sldChg>
      <pc:sldChg chg="modNotes">
        <pc:chgData name="Theresa Ortiz" userId="c1e596ee-17b7-4652-ad29-a9799792f7a5" providerId="ADAL" clId="{19232B9E-9404-4BF2-9051-3A720CE81B57}" dt="2020-07-31T08:01:09.580" v="473" actId="20577"/>
        <pc:sldMkLst>
          <pc:docMk/>
          <pc:sldMk cId="1198207067" sldId="393"/>
        </pc:sldMkLst>
      </pc:sldChg>
      <pc:sldChg chg="modNotes">
        <pc:chgData name="Theresa Ortiz" userId="c1e596ee-17b7-4652-ad29-a9799792f7a5" providerId="ADAL" clId="{19232B9E-9404-4BF2-9051-3A720CE81B57}" dt="2020-07-31T07:56:23.565" v="452" actId="20577"/>
        <pc:sldMkLst>
          <pc:docMk/>
          <pc:sldMk cId="244564440" sldId="394"/>
        </pc:sldMkLst>
      </pc:sldChg>
    </pc:docChg>
  </pc:docChgLst>
  <pc:docChgLst>
    <pc:chgData name="Beth Bialko" userId="21f86f8f-650f-4cfd-b092-ee245afe5343" providerId="ADAL" clId="{FC0DB3BC-703C-4D3B-BAF3-6648DC96AA7B}"/>
    <pc:docChg chg="undo custSel addSld delSld modSld sldOrd addSection modSection">
      <pc:chgData name="Beth Bialko" userId="21f86f8f-650f-4cfd-b092-ee245afe5343" providerId="ADAL" clId="{FC0DB3BC-703C-4D3B-BAF3-6648DC96AA7B}" dt="2020-08-11T23:06:32.504" v="101" actId="478"/>
      <pc:docMkLst>
        <pc:docMk/>
      </pc:docMkLst>
      <pc:sldChg chg="modSp mod modNotesTx">
        <pc:chgData name="Beth Bialko" userId="21f86f8f-650f-4cfd-b092-ee245afe5343" providerId="ADAL" clId="{FC0DB3BC-703C-4D3B-BAF3-6648DC96AA7B}" dt="2020-08-11T23:03:36.995" v="100" actId="20577"/>
        <pc:sldMkLst>
          <pc:docMk/>
          <pc:sldMk cId="3739009267" sldId="296"/>
        </pc:sldMkLst>
        <pc:spChg chg="mod">
          <ac:chgData name="Beth Bialko" userId="21f86f8f-650f-4cfd-b092-ee245afe5343" providerId="ADAL" clId="{FC0DB3BC-703C-4D3B-BAF3-6648DC96AA7B}" dt="2020-08-11T01:18:03.314" v="95" actId="14100"/>
          <ac:spMkLst>
            <pc:docMk/>
            <pc:sldMk cId="3739009267" sldId="296"/>
            <ac:spMk id="2" creationId="{488334C7-1669-4C84-8350-2C54CADB9245}"/>
          </ac:spMkLst>
        </pc:spChg>
      </pc:sldChg>
      <pc:sldChg chg="ord">
        <pc:chgData name="Beth Bialko" userId="21f86f8f-650f-4cfd-b092-ee245afe5343" providerId="ADAL" clId="{FC0DB3BC-703C-4D3B-BAF3-6648DC96AA7B}" dt="2020-08-11T23:02:45.738" v="97"/>
        <pc:sldMkLst>
          <pc:docMk/>
          <pc:sldMk cId="886415123" sldId="353"/>
        </pc:sldMkLst>
      </pc:sldChg>
      <pc:sldChg chg="ord">
        <pc:chgData name="Beth Bialko" userId="21f86f8f-650f-4cfd-b092-ee245afe5343" providerId="ADAL" clId="{FC0DB3BC-703C-4D3B-BAF3-6648DC96AA7B}" dt="2020-08-11T23:02:45.738" v="97"/>
        <pc:sldMkLst>
          <pc:docMk/>
          <pc:sldMk cId="2320215201" sldId="354"/>
        </pc:sldMkLst>
      </pc:sldChg>
      <pc:sldChg chg="ord">
        <pc:chgData name="Beth Bialko" userId="21f86f8f-650f-4cfd-b092-ee245afe5343" providerId="ADAL" clId="{FC0DB3BC-703C-4D3B-BAF3-6648DC96AA7B}" dt="2020-08-11T23:02:45.738" v="97"/>
        <pc:sldMkLst>
          <pc:docMk/>
          <pc:sldMk cId="3628548798" sldId="355"/>
        </pc:sldMkLst>
      </pc:sldChg>
      <pc:sldChg chg="ord">
        <pc:chgData name="Beth Bialko" userId="21f86f8f-650f-4cfd-b092-ee245afe5343" providerId="ADAL" clId="{FC0DB3BC-703C-4D3B-BAF3-6648DC96AA7B}" dt="2020-08-11T23:02:45.738" v="97"/>
        <pc:sldMkLst>
          <pc:docMk/>
          <pc:sldMk cId="4291082727" sldId="356"/>
        </pc:sldMkLst>
      </pc:sldChg>
      <pc:sldChg chg="ord">
        <pc:chgData name="Beth Bialko" userId="21f86f8f-650f-4cfd-b092-ee245afe5343" providerId="ADAL" clId="{FC0DB3BC-703C-4D3B-BAF3-6648DC96AA7B}" dt="2020-08-11T23:02:45.738" v="97"/>
        <pc:sldMkLst>
          <pc:docMk/>
          <pc:sldMk cId="957855740" sldId="357"/>
        </pc:sldMkLst>
      </pc:sldChg>
      <pc:sldChg chg="ord">
        <pc:chgData name="Beth Bialko" userId="21f86f8f-650f-4cfd-b092-ee245afe5343" providerId="ADAL" clId="{FC0DB3BC-703C-4D3B-BAF3-6648DC96AA7B}" dt="2020-08-11T23:02:45.738" v="97"/>
        <pc:sldMkLst>
          <pc:docMk/>
          <pc:sldMk cId="3437245131" sldId="358"/>
        </pc:sldMkLst>
      </pc:sldChg>
      <pc:sldChg chg="ord">
        <pc:chgData name="Beth Bialko" userId="21f86f8f-650f-4cfd-b092-ee245afe5343" providerId="ADAL" clId="{FC0DB3BC-703C-4D3B-BAF3-6648DC96AA7B}" dt="2020-08-11T23:02:45.738" v="97"/>
        <pc:sldMkLst>
          <pc:docMk/>
          <pc:sldMk cId="3616299431" sldId="359"/>
        </pc:sldMkLst>
      </pc:sldChg>
      <pc:sldChg chg="ord">
        <pc:chgData name="Beth Bialko" userId="21f86f8f-650f-4cfd-b092-ee245afe5343" providerId="ADAL" clId="{FC0DB3BC-703C-4D3B-BAF3-6648DC96AA7B}" dt="2020-08-11T23:02:45.738" v="97"/>
        <pc:sldMkLst>
          <pc:docMk/>
          <pc:sldMk cId="3682271293" sldId="360"/>
        </pc:sldMkLst>
      </pc:sldChg>
      <pc:sldChg chg="ord">
        <pc:chgData name="Beth Bialko" userId="21f86f8f-650f-4cfd-b092-ee245afe5343" providerId="ADAL" clId="{FC0DB3BC-703C-4D3B-BAF3-6648DC96AA7B}" dt="2020-08-11T23:02:45.738" v="97"/>
        <pc:sldMkLst>
          <pc:docMk/>
          <pc:sldMk cId="552378404" sldId="361"/>
        </pc:sldMkLst>
      </pc:sldChg>
      <pc:sldChg chg="ord">
        <pc:chgData name="Beth Bialko" userId="21f86f8f-650f-4cfd-b092-ee245afe5343" providerId="ADAL" clId="{FC0DB3BC-703C-4D3B-BAF3-6648DC96AA7B}" dt="2020-08-11T23:02:45.738" v="97"/>
        <pc:sldMkLst>
          <pc:docMk/>
          <pc:sldMk cId="1632320253" sldId="362"/>
        </pc:sldMkLst>
      </pc:sldChg>
      <pc:sldChg chg="ord">
        <pc:chgData name="Beth Bialko" userId="21f86f8f-650f-4cfd-b092-ee245afe5343" providerId="ADAL" clId="{FC0DB3BC-703C-4D3B-BAF3-6648DC96AA7B}" dt="2020-08-11T23:02:45.738" v="97"/>
        <pc:sldMkLst>
          <pc:docMk/>
          <pc:sldMk cId="1953668075" sldId="363"/>
        </pc:sldMkLst>
      </pc:sldChg>
      <pc:sldChg chg="ord">
        <pc:chgData name="Beth Bialko" userId="21f86f8f-650f-4cfd-b092-ee245afe5343" providerId="ADAL" clId="{FC0DB3BC-703C-4D3B-BAF3-6648DC96AA7B}" dt="2020-08-11T23:02:45.738" v="97"/>
        <pc:sldMkLst>
          <pc:docMk/>
          <pc:sldMk cId="4279174364" sldId="364"/>
        </pc:sldMkLst>
      </pc:sldChg>
      <pc:sldChg chg="ord">
        <pc:chgData name="Beth Bialko" userId="21f86f8f-650f-4cfd-b092-ee245afe5343" providerId="ADAL" clId="{FC0DB3BC-703C-4D3B-BAF3-6648DC96AA7B}" dt="2020-08-11T23:02:45.738" v="97"/>
        <pc:sldMkLst>
          <pc:docMk/>
          <pc:sldMk cId="1321305943" sldId="365"/>
        </pc:sldMkLst>
      </pc:sldChg>
      <pc:sldChg chg="ord">
        <pc:chgData name="Beth Bialko" userId="21f86f8f-650f-4cfd-b092-ee245afe5343" providerId="ADAL" clId="{FC0DB3BC-703C-4D3B-BAF3-6648DC96AA7B}" dt="2020-08-11T23:02:45.738" v="97"/>
        <pc:sldMkLst>
          <pc:docMk/>
          <pc:sldMk cId="3427738561" sldId="366"/>
        </pc:sldMkLst>
      </pc:sldChg>
      <pc:sldChg chg="ord">
        <pc:chgData name="Beth Bialko" userId="21f86f8f-650f-4cfd-b092-ee245afe5343" providerId="ADAL" clId="{FC0DB3BC-703C-4D3B-BAF3-6648DC96AA7B}" dt="2020-08-11T23:02:45.738" v="97"/>
        <pc:sldMkLst>
          <pc:docMk/>
          <pc:sldMk cId="3762005626" sldId="367"/>
        </pc:sldMkLst>
      </pc:sldChg>
      <pc:sldChg chg="ord">
        <pc:chgData name="Beth Bialko" userId="21f86f8f-650f-4cfd-b092-ee245afe5343" providerId="ADAL" clId="{FC0DB3BC-703C-4D3B-BAF3-6648DC96AA7B}" dt="2020-08-11T23:02:45.738" v="97"/>
        <pc:sldMkLst>
          <pc:docMk/>
          <pc:sldMk cId="25923701" sldId="368"/>
        </pc:sldMkLst>
      </pc:sldChg>
      <pc:sldChg chg="ord">
        <pc:chgData name="Beth Bialko" userId="21f86f8f-650f-4cfd-b092-ee245afe5343" providerId="ADAL" clId="{FC0DB3BC-703C-4D3B-BAF3-6648DC96AA7B}" dt="2020-08-11T23:02:45.738" v="97"/>
        <pc:sldMkLst>
          <pc:docMk/>
          <pc:sldMk cId="146539732" sldId="369"/>
        </pc:sldMkLst>
      </pc:sldChg>
      <pc:sldChg chg="ord">
        <pc:chgData name="Beth Bialko" userId="21f86f8f-650f-4cfd-b092-ee245afe5343" providerId="ADAL" clId="{FC0DB3BC-703C-4D3B-BAF3-6648DC96AA7B}" dt="2020-08-11T23:02:45.738" v="97"/>
        <pc:sldMkLst>
          <pc:docMk/>
          <pc:sldMk cId="113223493" sldId="370"/>
        </pc:sldMkLst>
      </pc:sldChg>
      <pc:sldChg chg="ord">
        <pc:chgData name="Beth Bialko" userId="21f86f8f-650f-4cfd-b092-ee245afe5343" providerId="ADAL" clId="{FC0DB3BC-703C-4D3B-BAF3-6648DC96AA7B}" dt="2020-08-11T23:02:45.738" v="97"/>
        <pc:sldMkLst>
          <pc:docMk/>
          <pc:sldMk cId="795380066" sldId="371"/>
        </pc:sldMkLst>
      </pc:sldChg>
      <pc:sldChg chg="ord">
        <pc:chgData name="Beth Bialko" userId="21f86f8f-650f-4cfd-b092-ee245afe5343" providerId="ADAL" clId="{FC0DB3BC-703C-4D3B-BAF3-6648DC96AA7B}" dt="2020-08-11T23:02:45.738" v="97"/>
        <pc:sldMkLst>
          <pc:docMk/>
          <pc:sldMk cId="4223069945" sldId="372"/>
        </pc:sldMkLst>
      </pc:sldChg>
      <pc:sldChg chg="ord">
        <pc:chgData name="Beth Bialko" userId="21f86f8f-650f-4cfd-b092-ee245afe5343" providerId="ADAL" clId="{FC0DB3BC-703C-4D3B-BAF3-6648DC96AA7B}" dt="2020-08-11T23:02:45.738" v="97"/>
        <pc:sldMkLst>
          <pc:docMk/>
          <pc:sldMk cId="2259405294" sldId="373"/>
        </pc:sldMkLst>
      </pc:sldChg>
      <pc:sldChg chg="ord">
        <pc:chgData name="Beth Bialko" userId="21f86f8f-650f-4cfd-b092-ee245afe5343" providerId="ADAL" clId="{FC0DB3BC-703C-4D3B-BAF3-6648DC96AA7B}" dt="2020-08-11T23:02:45.738" v="97"/>
        <pc:sldMkLst>
          <pc:docMk/>
          <pc:sldMk cId="4006160587" sldId="374"/>
        </pc:sldMkLst>
      </pc:sldChg>
      <pc:sldChg chg="ord">
        <pc:chgData name="Beth Bialko" userId="21f86f8f-650f-4cfd-b092-ee245afe5343" providerId="ADAL" clId="{FC0DB3BC-703C-4D3B-BAF3-6648DC96AA7B}" dt="2020-08-11T23:02:45.738" v="97"/>
        <pc:sldMkLst>
          <pc:docMk/>
          <pc:sldMk cId="10517657" sldId="375"/>
        </pc:sldMkLst>
      </pc:sldChg>
      <pc:sldChg chg="ord">
        <pc:chgData name="Beth Bialko" userId="21f86f8f-650f-4cfd-b092-ee245afe5343" providerId="ADAL" clId="{FC0DB3BC-703C-4D3B-BAF3-6648DC96AA7B}" dt="2020-08-11T23:02:45.738" v="97"/>
        <pc:sldMkLst>
          <pc:docMk/>
          <pc:sldMk cId="764940189" sldId="376"/>
        </pc:sldMkLst>
      </pc:sldChg>
      <pc:sldChg chg="ord">
        <pc:chgData name="Beth Bialko" userId="21f86f8f-650f-4cfd-b092-ee245afe5343" providerId="ADAL" clId="{FC0DB3BC-703C-4D3B-BAF3-6648DC96AA7B}" dt="2020-08-11T23:02:45.738" v="97"/>
        <pc:sldMkLst>
          <pc:docMk/>
          <pc:sldMk cId="3385593466" sldId="377"/>
        </pc:sldMkLst>
      </pc:sldChg>
      <pc:sldChg chg="ord">
        <pc:chgData name="Beth Bialko" userId="21f86f8f-650f-4cfd-b092-ee245afe5343" providerId="ADAL" clId="{FC0DB3BC-703C-4D3B-BAF3-6648DC96AA7B}" dt="2020-08-11T23:02:45.738" v="97"/>
        <pc:sldMkLst>
          <pc:docMk/>
          <pc:sldMk cId="1743863510" sldId="378"/>
        </pc:sldMkLst>
      </pc:sldChg>
      <pc:sldChg chg="add del">
        <pc:chgData name="Beth Bialko" userId="21f86f8f-650f-4cfd-b092-ee245afe5343" providerId="ADAL" clId="{FC0DB3BC-703C-4D3B-BAF3-6648DC96AA7B}" dt="2020-08-11T01:16:20.672" v="55" actId="2696"/>
        <pc:sldMkLst>
          <pc:docMk/>
          <pc:sldMk cId="1091798472" sldId="380"/>
        </pc:sldMkLst>
      </pc:sldChg>
      <pc:sldChg chg="add del">
        <pc:chgData name="Beth Bialko" userId="21f86f8f-650f-4cfd-b092-ee245afe5343" providerId="ADAL" clId="{FC0DB3BC-703C-4D3B-BAF3-6648DC96AA7B}" dt="2020-08-11T01:16:20.672" v="55" actId="2696"/>
        <pc:sldMkLst>
          <pc:docMk/>
          <pc:sldMk cId="1110238115" sldId="387"/>
        </pc:sldMkLst>
      </pc:sldChg>
      <pc:sldChg chg="add del">
        <pc:chgData name="Beth Bialko" userId="21f86f8f-650f-4cfd-b092-ee245afe5343" providerId="ADAL" clId="{FC0DB3BC-703C-4D3B-BAF3-6648DC96AA7B}" dt="2020-08-11T01:16:20.672" v="55" actId="2696"/>
        <pc:sldMkLst>
          <pc:docMk/>
          <pc:sldMk cId="146660483" sldId="388"/>
        </pc:sldMkLst>
      </pc:sldChg>
      <pc:sldChg chg="add del">
        <pc:chgData name="Beth Bialko" userId="21f86f8f-650f-4cfd-b092-ee245afe5343" providerId="ADAL" clId="{FC0DB3BC-703C-4D3B-BAF3-6648DC96AA7B}" dt="2020-08-11T01:16:20.672" v="55" actId="2696"/>
        <pc:sldMkLst>
          <pc:docMk/>
          <pc:sldMk cId="3368512601" sldId="389"/>
        </pc:sldMkLst>
      </pc:sldChg>
      <pc:sldChg chg="add del">
        <pc:chgData name="Beth Bialko" userId="21f86f8f-650f-4cfd-b092-ee245afe5343" providerId="ADAL" clId="{FC0DB3BC-703C-4D3B-BAF3-6648DC96AA7B}" dt="2020-08-11T01:16:20.672" v="55" actId="2696"/>
        <pc:sldMkLst>
          <pc:docMk/>
          <pc:sldMk cId="3001089000" sldId="390"/>
        </pc:sldMkLst>
      </pc:sldChg>
      <pc:sldChg chg="del">
        <pc:chgData name="Beth Bialko" userId="21f86f8f-650f-4cfd-b092-ee245afe5343" providerId="ADAL" clId="{FC0DB3BC-703C-4D3B-BAF3-6648DC96AA7B}" dt="2020-08-11T01:11:55.817" v="52" actId="47"/>
        <pc:sldMkLst>
          <pc:docMk/>
          <pc:sldMk cId="659163057" sldId="391"/>
        </pc:sldMkLst>
      </pc:sldChg>
      <pc:sldChg chg="add del">
        <pc:chgData name="Beth Bialko" userId="21f86f8f-650f-4cfd-b092-ee245afe5343" providerId="ADAL" clId="{FC0DB3BC-703C-4D3B-BAF3-6648DC96AA7B}" dt="2020-08-11T01:16:20.672" v="55" actId="2696"/>
        <pc:sldMkLst>
          <pc:docMk/>
          <pc:sldMk cId="72252964" sldId="392"/>
        </pc:sldMkLst>
      </pc:sldChg>
      <pc:sldChg chg="add del">
        <pc:chgData name="Beth Bialko" userId="21f86f8f-650f-4cfd-b092-ee245afe5343" providerId="ADAL" clId="{FC0DB3BC-703C-4D3B-BAF3-6648DC96AA7B}" dt="2020-08-11T01:16:20.672" v="55" actId="2696"/>
        <pc:sldMkLst>
          <pc:docMk/>
          <pc:sldMk cId="1198207067" sldId="393"/>
        </pc:sldMkLst>
      </pc:sldChg>
      <pc:sldChg chg="add del">
        <pc:chgData name="Beth Bialko" userId="21f86f8f-650f-4cfd-b092-ee245afe5343" providerId="ADAL" clId="{FC0DB3BC-703C-4D3B-BAF3-6648DC96AA7B}" dt="2020-08-11T01:16:20.672" v="55" actId="2696"/>
        <pc:sldMkLst>
          <pc:docMk/>
          <pc:sldMk cId="244564440" sldId="394"/>
        </pc:sldMkLst>
      </pc:sldChg>
      <pc:sldChg chg="modNotes">
        <pc:chgData name="Beth Bialko" userId="21f86f8f-650f-4cfd-b092-ee245afe5343" providerId="ADAL" clId="{FC0DB3BC-703C-4D3B-BAF3-6648DC96AA7B}" dt="2020-08-11T23:06:32.504" v="101" actId="478"/>
        <pc:sldMkLst>
          <pc:docMk/>
          <pc:sldMk cId="3187326976" sldId="479"/>
        </pc:sldMkLst>
      </pc:sldChg>
    </pc:docChg>
  </pc:docChgLst>
  <pc:docChgLst>
    <pc:chgData name="Beth Bialko" userId="21f86f8f-650f-4cfd-b092-ee245afe5343" providerId="ADAL" clId="{206CD856-0551-4342-8439-593DFA097B61}"/>
    <pc:docChg chg="custSel mod delSld modSld">
      <pc:chgData name="Beth Bialko" userId="21f86f8f-650f-4cfd-b092-ee245afe5343" providerId="ADAL" clId="{206CD856-0551-4342-8439-593DFA097B61}" dt="2020-07-30T21:11:55.113" v="478" actId="20577"/>
      <pc:docMkLst>
        <pc:docMk/>
      </pc:docMkLst>
      <pc:sldChg chg="modSp mod">
        <pc:chgData name="Beth Bialko" userId="21f86f8f-650f-4cfd-b092-ee245afe5343" providerId="ADAL" clId="{206CD856-0551-4342-8439-593DFA097B61}" dt="2020-07-29T21:21:28.673" v="10" actId="20577"/>
        <pc:sldMkLst>
          <pc:docMk/>
          <pc:sldMk cId="3739009267" sldId="296"/>
        </pc:sldMkLst>
        <pc:spChg chg="mod">
          <ac:chgData name="Beth Bialko" userId="21f86f8f-650f-4cfd-b092-ee245afe5343" providerId="ADAL" clId="{206CD856-0551-4342-8439-593DFA097B61}" dt="2020-07-29T21:21:28.673" v="10" actId="20577"/>
          <ac:spMkLst>
            <pc:docMk/>
            <pc:sldMk cId="3739009267" sldId="296"/>
            <ac:spMk id="4" creationId="{E306C094-C98C-4BAF-B2E0-6B5967EB4ACD}"/>
          </ac:spMkLst>
        </pc:spChg>
      </pc:sldChg>
      <pc:sldChg chg="modSp mod addCm modCm">
        <pc:chgData name="Beth Bialko" userId="21f86f8f-650f-4cfd-b092-ee245afe5343" providerId="ADAL" clId="{206CD856-0551-4342-8439-593DFA097B61}" dt="2020-07-30T20:31:48.661" v="13"/>
        <pc:sldMkLst>
          <pc:docMk/>
          <pc:sldMk cId="2320215201" sldId="354"/>
        </pc:sldMkLst>
        <pc:picChg chg="mod modCrop">
          <ac:chgData name="Beth Bialko" userId="21f86f8f-650f-4cfd-b092-ee245afe5343" providerId="ADAL" clId="{206CD856-0551-4342-8439-593DFA097B61}" dt="2020-07-29T21:21:44.564" v="11" actId="732"/>
          <ac:picMkLst>
            <pc:docMk/>
            <pc:sldMk cId="2320215201" sldId="354"/>
            <ac:picMk id="5" creationId="{00000000-0000-0000-0000-000000000000}"/>
          </ac:picMkLst>
        </pc:picChg>
      </pc:sldChg>
      <pc:sldChg chg="modNotes modNotesTx">
        <pc:chgData name="Beth Bialko" userId="21f86f8f-650f-4cfd-b092-ee245afe5343" providerId="ADAL" clId="{206CD856-0551-4342-8439-593DFA097B61}" dt="2020-07-30T20:40:29.154" v="40" actId="20577"/>
        <pc:sldMkLst>
          <pc:docMk/>
          <pc:sldMk cId="3628548798" sldId="355"/>
        </pc:sldMkLst>
      </pc:sldChg>
      <pc:sldChg chg="modNotes">
        <pc:chgData name="Beth Bialko" userId="21f86f8f-650f-4cfd-b092-ee245afe5343" providerId="ADAL" clId="{206CD856-0551-4342-8439-593DFA097B61}" dt="2020-07-30T20:44:02.521" v="159" actId="113"/>
        <pc:sldMkLst>
          <pc:docMk/>
          <pc:sldMk cId="957855740" sldId="357"/>
        </pc:sldMkLst>
      </pc:sldChg>
      <pc:sldChg chg="modNotes">
        <pc:chgData name="Beth Bialko" userId="21f86f8f-650f-4cfd-b092-ee245afe5343" providerId="ADAL" clId="{206CD856-0551-4342-8439-593DFA097B61}" dt="2020-07-30T20:44:21.226" v="160" actId="14100"/>
        <pc:sldMkLst>
          <pc:docMk/>
          <pc:sldMk cId="3616299431" sldId="359"/>
        </pc:sldMkLst>
      </pc:sldChg>
      <pc:sldChg chg="modNotesTx">
        <pc:chgData name="Beth Bialko" userId="21f86f8f-650f-4cfd-b092-ee245afe5343" providerId="ADAL" clId="{206CD856-0551-4342-8439-593DFA097B61}" dt="2020-07-30T20:34:42.123" v="32" actId="33524"/>
        <pc:sldMkLst>
          <pc:docMk/>
          <pc:sldMk cId="3682271293" sldId="360"/>
        </pc:sldMkLst>
      </pc:sldChg>
      <pc:sldChg chg="modSp mod modNotes">
        <pc:chgData name="Beth Bialko" userId="21f86f8f-650f-4cfd-b092-ee245afe5343" providerId="ADAL" clId="{206CD856-0551-4342-8439-593DFA097B61}" dt="2020-07-30T20:45:54.503" v="210" actId="20577"/>
        <pc:sldMkLst>
          <pc:docMk/>
          <pc:sldMk cId="552378404" sldId="361"/>
        </pc:sldMkLst>
        <pc:spChg chg="mod">
          <ac:chgData name="Beth Bialko" userId="21f86f8f-650f-4cfd-b092-ee245afe5343" providerId="ADAL" clId="{206CD856-0551-4342-8439-593DFA097B61}" dt="2020-07-30T20:45:54.503" v="210" actId="20577"/>
          <ac:spMkLst>
            <pc:docMk/>
            <pc:sldMk cId="552378404" sldId="361"/>
            <ac:spMk id="8" creationId="{00000000-0000-0000-0000-000000000000}"/>
          </ac:spMkLst>
        </pc:spChg>
      </pc:sldChg>
      <pc:sldChg chg="modNotes">
        <pc:chgData name="Beth Bialko" userId="21f86f8f-650f-4cfd-b092-ee245afe5343" providerId="ADAL" clId="{206CD856-0551-4342-8439-593DFA097B61}" dt="2020-07-30T20:46:36.041" v="212" actId="20577"/>
        <pc:sldMkLst>
          <pc:docMk/>
          <pc:sldMk cId="1953668075" sldId="363"/>
        </pc:sldMkLst>
      </pc:sldChg>
      <pc:sldChg chg="modNotes">
        <pc:chgData name="Beth Bialko" userId="21f86f8f-650f-4cfd-b092-ee245afe5343" providerId="ADAL" clId="{206CD856-0551-4342-8439-593DFA097B61}" dt="2020-07-30T20:47:19.704" v="262" actId="5793"/>
        <pc:sldMkLst>
          <pc:docMk/>
          <pc:sldMk cId="4279174364" sldId="364"/>
        </pc:sldMkLst>
      </pc:sldChg>
      <pc:sldChg chg="modNotes">
        <pc:chgData name="Beth Bialko" userId="21f86f8f-650f-4cfd-b092-ee245afe5343" providerId="ADAL" clId="{206CD856-0551-4342-8439-593DFA097B61}" dt="2020-07-30T20:48:10.713" v="310" actId="20577"/>
        <pc:sldMkLst>
          <pc:docMk/>
          <pc:sldMk cId="1321305943" sldId="365"/>
        </pc:sldMkLst>
      </pc:sldChg>
      <pc:sldChg chg="del">
        <pc:chgData name="Beth Bialko" userId="21f86f8f-650f-4cfd-b092-ee245afe5343" providerId="ADAL" clId="{206CD856-0551-4342-8439-593DFA097B61}" dt="2020-07-30T20:50:29.534" v="311" actId="47"/>
        <pc:sldMkLst>
          <pc:docMk/>
          <pc:sldMk cId="1647777511" sldId="379"/>
        </pc:sldMkLst>
      </pc:sldChg>
      <pc:sldChg chg="addSp delSp modSp mod">
        <pc:chgData name="Beth Bialko" userId="21f86f8f-650f-4cfd-b092-ee245afe5343" providerId="ADAL" clId="{206CD856-0551-4342-8439-593DFA097B61}" dt="2020-07-30T21:08:17.078" v="345" actId="1440"/>
        <pc:sldMkLst>
          <pc:docMk/>
          <pc:sldMk cId="72252964" sldId="392"/>
        </pc:sldMkLst>
        <pc:spChg chg="mod ord">
          <ac:chgData name="Beth Bialko" userId="21f86f8f-650f-4cfd-b092-ee245afe5343" providerId="ADAL" clId="{206CD856-0551-4342-8439-593DFA097B61}" dt="2020-07-30T21:06:58.712" v="323" actId="26606"/>
          <ac:spMkLst>
            <pc:docMk/>
            <pc:sldMk cId="72252964" sldId="392"/>
            <ac:spMk id="2" creationId="{00000000-0000-0000-0000-000000000000}"/>
          </ac:spMkLst>
        </pc:spChg>
        <pc:spChg chg="add del mod">
          <ac:chgData name="Beth Bialko" userId="21f86f8f-650f-4cfd-b092-ee245afe5343" providerId="ADAL" clId="{206CD856-0551-4342-8439-593DFA097B61}" dt="2020-07-30T20:54:05.275" v="316" actId="478"/>
          <ac:spMkLst>
            <pc:docMk/>
            <pc:sldMk cId="72252964" sldId="392"/>
            <ac:spMk id="6" creationId="{8612C2E7-F48D-418C-8B22-253D3257F6DE}"/>
          </ac:spMkLst>
        </pc:spChg>
        <pc:picChg chg="del">
          <ac:chgData name="Beth Bialko" userId="21f86f8f-650f-4cfd-b092-ee245afe5343" providerId="ADAL" clId="{206CD856-0551-4342-8439-593DFA097B61}" dt="2020-07-30T20:54:00.478" v="315" actId="478"/>
          <ac:picMkLst>
            <pc:docMk/>
            <pc:sldMk cId="72252964" sldId="392"/>
            <ac:picMk id="4" creationId="{00000000-0000-0000-0000-000000000000}"/>
          </ac:picMkLst>
        </pc:picChg>
        <pc:picChg chg="add del mod">
          <ac:chgData name="Beth Bialko" userId="21f86f8f-650f-4cfd-b092-ee245afe5343" providerId="ADAL" clId="{206CD856-0551-4342-8439-593DFA097B61}" dt="2020-07-30T21:06:30.953" v="318" actId="478"/>
          <ac:picMkLst>
            <pc:docMk/>
            <pc:sldMk cId="72252964" sldId="392"/>
            <ac:picMk id="5" creationId="{79F40D00-5FBD-448F-AE72-54892B10AB34}"/>
          </ac:picMkLst>
        </pc:picChg>
        <pc:picChg chg="add mod modCrop">
          <ac:chgData name="Beth Bialko" userId="21f86f8f-650f-4cfd-b092-ee245afe5343" providerId="ADAL" clId="{206CD856-0551-4342-8439-593DFA097B61}" dt="2020-07-30T21:08:17.078" v="345" actId="1440"/>
          <ac:picMkLst>
            <pc:docMk/>
            <pc:sldMk cId="72252964" sldId="392"/>
            <ac:picMk id="8" creationId="{EC59B4E3-41BE-4AE6-B5C8-1F8167BCC8DC}"/>
          </ac:picMkLst>
        </pc:picChg>
      </pc:sldChg>
      <pc:sldChg chg="modNotesTx">
        <pc:chgData name="Beth Bialko" userId="21f86f8f-650f-4cfd-b092-ee245afe5343" providerId="ADAL" clId="{206CD856-0551-4342-8439-593DFA097B61}" dt="2020-07-30T21:11:55.113" v="478" actId="20577"/>
        <pc:sldMkLst>
          <pc:docMk/>
          <pc:sldMk cId="1198207067" sldId="393"/>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0-07-30T16:31:32.693" idx="1">
    <p:pos x="10" y="10"/>
    <p:text>I need to find a different image, this blurry</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4" Type="http://schemas.openxmlformats.org/officeDocument/2006/relationships/image" Target="../media/image48.png"/></Relationships>
</file>

<file path=ppt/diagrams/_rels/data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4" Type="http://schemas.openxmlformats.org/officeDocument/2006/relationships/image" Target="../media/image5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4" Type="http://schemas.openxmlformats.org/officeDocument/2006/relationships/image" Target="../media/image4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4" Type="http://schemas.openxmlformats.org/officeDocument/2006/relationships/image" Target="../media/image52.jpe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5DF80-DFA3-4688-9BC7-AC3548AADBB8}" type="doc">
      <dgm:prSet loTypeId="urn:microsoft.com/office/officeart/2008/layout/AlternatingPictureBlocks" loCatId="list" qsTypeId="urn:microsoft.com/office/officeart/2005/8/quickstyle/simple1" qsCatId="simple" csTypeId="urn:microsoft.com/office/officeart/2005/8/colors/accent5_1" csCatId="accent5" phldr="1"/>
      <dgm:spPr/>
    </dgm:pt>
    <dgm:pt modelId="{27DC30D0-5EBA-42C3-9807-A68770FAF9C7}">
      <dgm:prSet phldrT="[Text]" custT="1"/>
      <dgm:spPr>
        <a:ln>
          <a:solidFill>
            <a:srgbClr val="0087AE"/>
          </a:solidFill>
        </a:ln>
      </dgm:spPr>
      <dgm:t>
        <a:bodyPr/>
        <a:lstStyle/>
        <a:p>
          <a:r>
            <a:rPr lang="en-US" sz="3200">
              <a:solidFill>
                <a:srgbClr val="5B6770"/>
              </a:solidFill>
              <a:latin typeface="HelveticaNeueLT Std Lt" panose="020B0403020202020204" pitchFamily="34" charset="0"/>
            </a:rPr>
            <a:t>Hormones</a:t>
          </a:r>
        </a:p>
      </dgm:t>
    </dgm:pt>
    <dgm:pt modelId="{85BF20A6-55E2-4732-B6A2-036E72FE29DB}" type="parTrans" cxnId="{31B9C43C-595F-4CB9-8D08-8A7BC7EB6C14}">
      <dgm:prSet/>
      <dgm:spPr/>
      <dgm:t>
        <a:bodyPr/>
        <a:lstStyle/>
        <a:p>
          <a:endParaRPr lang="en-US" sz="2800"/>
        </a:p>
      </dgm:t>
    </dgm:pt>
    <dgm:pt modelId="{D0095BA1-19F6-4E44-8311-8B643932C06B}" type="sibTrans" cxnId="{31B9C43C-595F-4CB9-8D08-8A7BC7EB6C14}">
      <dgm:prSet/>
      <dgm:spPr/>
      <dgm:t>
        <a:bodyPr/>
        <a:lstStyle/>
        <a:p>
          <a:endParaRPr lang="en-US" sz="2800"/>
        </a:p>
      </dgm:t>
    </dgm:pt>
    <dgm:pt modelId="{6D4BBC09-0166-480F-8A33-0E80483ADBD6}">
      <dgm:prSet phldrT="[Text]" custT="1"/>
      <dgm:spPr>
        <a:ln>
          <a:solidFill>
            <a:srgbClr val="0087AE"/>
          </a:solidFill>
        </a:ln>
      </dgm:spPr>
      <dgm:t>
        <a:bodyPr/>
        <a:lstStyle/>
        <a:p>
          <a:r>
            <a:rPr lang="en-US" sz="3200">
              <a:solidFill>
                <a:srgbClr val="5B6770"/>
              </a:solidFill>
              <a:latin typeface="HelveticaNeueLT Std Lt" panose="020B0403020202020204" pitchFamily="34" charset="0"/>
            </a:rPr>
            <a:t>Medications</a:t>
          </a:r>
        </a:p>
      </dgm:t>
    </dgm:pt>
    <dgm:pt modelId="{05DD13BF-B1DE-4DE4-8708-7BBEEE2305EF}" type="parTrans" cxnId="{4AB6029B-2221-40BB-9271-334780D06717}">
      <dgm:prSet/>
      <dgm:spPr/>
      <dgm:t>
        <a:bodyPr/>
        <a:lstStyle/>
        <a:p>
          <a:endParaRPr lang="en-US" sz="2800"/>
        </a:p>
      </dgm:t>
    </dgm:pt>
    <dgm:pt modelId="{21A286CA-BCB8-4E04-B56E-FD7E329BD86D}" type="sibTrans" cxnId="{4AB6029B-2221-40BB-9271-334780D06717}">
      <dgm:prSet/>
      <dgm:spPr/>
      <dgm:t>
        <a:bodyPr/>
        <a:lstStyle/>
        <a:p>
          <a:endParaRPr lang="en-US" sz="2800"/>
        </a:p>
      </dgm:t>
    </dgm:pt>
    <dgm:pt modelId="{B73F7088-FB82-4379-8A02-E85A5012F26F}">
      <dgm:prSet phldrT="[Text]" custT="1"/>
      <dgm:spPr>
        <a:ln>
          <a:solidFill>
            <a:srgbClr val="0087AE"/>
          </a:solidFill>
        </a:ln>
      </dgm:spPr>
      <dgm:t>
        <a:bodyPr/>
        <a:lstStyle/>
        <a:p>
          <a:r>
            <a:rPr lang="en-US" sz="3200">
              <a:solidFill>
                <a:srgbClr val="5B6770"/>
              </a:solidFill>
              <a:latin typeface="HelveticaNeueLT Std Lt" panose="020B0403020202020204" pitchFamily="34" charset="0"/>
            </a:rPr>
            <a:t>Cosmetics</a:t>
          </a:r>
        </a:p>
      </dgm:t>
    </dgm:pt>
    <dgm:pt modelId="{E9EAA118-7631-4D27-A53C-1C187EC06609}" type="parTrans" cxnId="{796AC46E-294A-47C7-AAB1-BBCEC80445E1}">
      <dgm:prSet/>
      <dgm:spPr/>
      <dgm:t>
        <a:bodyPr/>
        <a:lstStyle/>
        <a:p>
          <a:endParaRPr lang="en-US" sz="2800"/>
        </a:p>
      </dgm:t>
    </dgm:pt>
    <dgm:pt modelId="{D5DFA51E-E22C-4787-B475-5837BFA116CA}" type="sibTrans" cxnId="{796AC46E-294A-47C7-AAB1-BBCEC80445E1}">
      <dgm:prSet/>
      <dgm:spPr/>
      <dgm:t>
        <a:bodyPr/>
        <a:lstStyle/>
        <a:p>
          <a:endParaRPr lang="en-US" sz="2800"/>
        </a:p>
      </dgm:t>
    </dgm:pt>
    <dgm:pt modelId="{24E8547A-E60E-45E1-A7ED-79E5A7904A53}">
      <dgm:prSet phldrT="[Text]" custT="1"/>
      <dgm:spPr>
        <a:ln>
          <a:solidFill>
            <a:srgbClr val="0087AE"/>
          </a:solidFill>
        </a:ln>
      </dgm:spPr>
      <dgm:t>
        <a:bodyPr/>
        <a:lstStyle/>
        <a:p>
          <a:r>
            <a:rPr lang="en-US" sz="3200">
              <a:solidFill>
                <a:srgbClr val="5B6770"/>
              </a:solidFill>
              <a:latin typeface="HelveticaNeueLT Std Lt" panose="020B0403020202020204" pitchFamily="34" charset="0"/>
            </a:rPr>
            <a:t>Environment</a:t>
          </a:r>
        </a:p>
      </dgm:t>
    </dgm:pt>
    <dgm:pt modelId="{EBAFF00E-CED1-43BE-ACAB-B747E48E41A5}" type="parTrans" cxnId="{56035E12-6844-48E5-BE4C-0FA23E3268A9}">
      <dgm:prSet/>
      <dgm:spPr/>
      <dgm:t>
        <a:bodyPr/>
        <a:lstStyle/>
        <a:p>
          <a:endParaRPr lang="en-US"/>
        </a:p>
      </dgm:t>
    </dgm:pt>
    <dgm:pt modelId="{04EE0AD7-07B4-48D7-889A-91CC0F09CD93}" type="sibTrans" cxnId="{56035E12-6844-48E5-BE4C-0FA23E3268A9}">
      <dgm:prSet/>
      <dgm:spPr/>
      <dgm:t>
        <a:bodyPr/>
        <a:lstStyle/>
        <a:p>
          <a:endParaRPr lang="en-US"/>
        </a:p>
      </dgm:t>
    </dgm:pt>
    <dgm:pt modelId="{A6819D92-B486-4331-94CD-1D568272C7AA}" type="pres">
      <dgm:prSet presAssocID="{7835DF80-DFA3-4688-9BC7-AC3548AADBB8}" presName="linearFlow" presStyleCnt="0">
        <dgm:presLayoutVars>
          <dgm:dir/>
          <dgm:resizeHandles val="exact"/>
        </dgm:presLayoutVars>
      </dgm:prSet>
      <dgm:spPr/>
    </dgm:pt>
    <dgm:pt modelId="{419A3D84-A992-467F-9F39-BDA98ABC41D7}" type="pres">
      <dgm:prSet presAssocID="{27DC30D0-5EBA-42C3-9807-A68770FAF9C7}" presName="comp" presStyleCnt="0"/>
      <dgm:spPr/>
    </dgm:pt>
    <dgm:pt modelId="{7CBEDC9A-8062-462D-AF70-7386078321AA}" type="pres">
      <dgm:prSet presAssocID="{27DC30D0-5EBA-42C3-9807-A68770FAF9C7}" presName="rect2" presStyleLbl="node1" presStyleIdx="0" presStyleCnt="4">
        <dgm:presLayoutVars>
          <dgm:bulletEnabled val="1"/>
        </dgm:presLayoutVars>
      </dgm:prSet>
      <dgm:spPr/>
    </dgm:pt>
    <dgm:pt modelId="{B008CC06-F70C-4C56-8307-54F89FACBE58}" type="pres">
      <dgm:prSet presAssocID="{27DC30D0-5EBA-42C3-9807-A68770FAF9C7}" presName="rect1" presStyleLbl="lnNode1" presStyleIdx="0" presStyleCnt="4" custLinFactNeighborX="-480" custLinFactNeighborY="-1374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9066" t="-14839" r="9066" b="1370"/>
          </a:stretch>
        </a:blipFill>
        <a:ln>
          <a:solidFill>
            <a:srgbClr val="0087AE"/>
          </a:solidFill>
        </a:ln>
      </dgm:spPr>
    </dgm:pt>
    <dgm:pt modelId="{032E3739-422E-4A6D-86F4-7704FEB6D54C}" type="pres">
      <dgm:prSet presAssocID="{D0095BA1-19F6-4E44-8311-8B643932C06B}" presName="sibTrans" presStyleCnt="0"/>
      <dgm:spPr/>
    </dgm:pt>
    <dgm:pt modelId="{47AEB656-A534-456C-8C28-AB380D455167}" type="pres">
      <dgm:prSet presAssocID="{6D4BBC09-0166-480F-8A33-0E80483ADBD6}" presName="comp" presStyleCnt="0"/>
      <dgm:spPr/>
    </dgm:pt>
    <dgm:pt modelId="{46502BD7-9068-4408-921C-072ED5F0FB0C}" type="pres">
      <dgm:prSet presAssocID="{6D4BBC09-0166-480F-8A33-0E80483ADBD6}" presName="rect2" presStyleLbl="node1" presStyleIdx="1" presStyleCnt="4">
        <dgm:presLayoutVars>
          <dgm:bulletEnabled val="1"/>
        </dgm:presLayoutVars>
      </dgm:prSet>
      <dgm:spPr/>
    </dgm:pt>
    <dgm:pt modelId="{771D95C5-8EDB-4C77-996E-AE500336A6A1}" type="pres">
      <dgm:prSet presAssocID="{6D4BBC09-0166-480F-8A33-0E80483ADBD6}" presName="rect1" presStyleLbl="ln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a:solidFill>
            <a:srgbClr val="0087AE"/>
          </a:solidFill>
        </a:ln>
      </dgm:spPr>
    </dgm:pt>
    <dgm:pt modelId="{0EBA611E-BA1B-4798-96DA-1D0B44AC4C32}" type="pres">
      <dgm:prSet presAssocID="{21A286CA-BCB8-4E04-B56E-FD7E329BD86D}" presName="sibTrans" presStyleCnt="0"/>
      <dgm:spPr/>
    </dgm:pt>
    <dgm:pt modelId="{0A1FAF12-2118-480A-A1B4-B1D64D1BDE1C}" type="pres">
      <dgm:prSet presAssocID="{B73F7088-FB82-4379-8A02-E85A5012F26F}" presName="comp" presStyleCnt="0"/>
      <dgm:spPr/>
    </dgm:pt>
    <dgm:pt modelId="{A2F202AF-74BD-4A2D-8040-DE9B0CA06EA1}" type="pres">
      <dgm:prSet presAssocID="{B73F7088-FB82-4379-8A02-E85A5012F26F}" presName="rect2" presStyleLbl="node1" presStyleIdx="2" presStyleCnt="4">
        <dgm:presLayoutVars>
          <dgm:bulletEnabled val="1"/>
        </dgm:presLayoutVars>
      </dgm:prSet>
      <dgm:spPr/>
    </dgm:pt>
    <dgm:pt modelId="{207E52B7-E0DE-47CD-B081-3157BBB44E8D}" type="pres">
      <dgm:prSet presAssocID="{B73F7088-FB82-4379-8A02-E85A5012F26F}" presName="rect1" presStyleLbl="lnNod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1187" r="-4813"/>
          </a:stretch>
        </a:blipFill>
        <a:ln>
          <a:solidFill>
            <a:srgbClr val="0087AE"/>
          </a:solidFill>
        </a:ln>
      </dgm:spPr>
    </dgm:pt>
    <dgm:pt modelId="{EE34F043-A4B5-4BD4-9D67-CD63126BF914}" type="pres">
      <dgm:prSet presAssocID="{D5DFA51E-E22C-4787-B475-5837BFA116CA}" presName="sibTrans" presStyleCnt="0"/>
      <dgm:spPr/>
    </dgm:pt>
    <dgm:pt modelId="{C1EA5923-AEF6-4FBC-AE2C-F3F233FA85DE}" type="pres">
      <dgm:prSet presAssocID="{24E8547A-E60E-45E1-A7ED-79E5A7904A53}" presName="comp" presStyleCnt="0"/>
      <dgm:spPr/>
    </dgm:pt>
    <dgm:pt modelId="{8CAADC08-3D7D-4D46-9FE3-0D8F0B15412C}" type="pres">
      <dgm:prSet presAssocID="{24E8547A-E60E-45E1-A7ED-79E5A7904A53}" presName="rect2" presStyleLbl="node1" presStyleIdx="3" presStyleCnt="4">
        <dgm:presLayoutVars>
          <dgm:bulletEnabled val="1"/>
        </dgm:presLayoutVars>
      </dgm:prSet>
      <dgm:spPr/>
    </dgm:pt>
    <dgm:pt modelId="{EC756777-BB87-4B04-B761-62E11AC3A834}" type="pres">
      <dgm:prSet presAssocID="{24E8547A-E60E-45E1-A7ED-79E5A7904A53}" presName="rect1" presStyleLbl="lnNode1" presStyleIdx="3" presStyleCnt="4" custLinFactNeighborX="-824" custLinFactNeighborY="-5241"/>
      <dgm:spPr>
        <a:blipFill rotWithShape="1">
          <a:blip xmlns:r="http://schemas.openxmlformats.org/officeDocument/2006/relationships" r:embed="rId4"/>
          <a:stretch>
            <a:fillRect/>
          </a:stretch>
        </a:blipFill>
        <a:ln>
          <a:solidFill>
            <a:srgbClr val="0087AE"/>
          </a:solidFill>
        </a:ln>
      </dgm:spPr>
    </dgm:pt>
  </dgm:ptLst>
  <dgm:cxnLst>
    <dgm:cxn modelId="{56035E12-6844-48E5-BE4C-0FA23E3268A9}" srcId="{7835DF80-DFA3-4688-9BC7-AC3548AADBB8}" destId="{24E8547A-E60E-45E1-A7ED-79E5A7904A53}" srcOrd="3" destOrd="0" parTransId="{EBAFF00E-CED1-43BE-ACAB-B747E48E41A5}" sibTransId="{04EE0AD7-07B4-48D7-889A-91CC0F09CD93}"/>
    <dgm:cxn modelId="{31B9C43C-595F-4CB9-8D08-8A7BC7EB6C14}" srcId="{7835DF80-DFA3-4688-9BC7-AC3548AADBB8}" destId="{27DC30D0-5EBA-42C3-9807-A68770FAF9C7}" srcOrd="0" destOrd="0" parTransId="{85BF20A6-55E2-4732-B6A2-036E72FE29DB}" sibTransId="{D0095BA1-19F6-4E44-8311-8B643932C06B}"/>
    <dgm:cxn modelId="{617B8A5C-3C71-4337-98E5-38944303E3BC}" type="presOf" srcId="{6D4BBC09-0166-480F-8A33-0E80483ADBD6}" destId="{46502BD7-9068-4408-921C-072ED5F0FB0C}" srcOrd="0" destOrd="0" presId="urn:microsoft.com/office/officeart/2008/layout/AlternatingPictureBlocks"/>
    <dgm:cxn modelId="{226DAC67-C232-4E12-96CD-8775F009F5A1}" type="presOf" srcId="{27DC30D0-5EBA-42C3-9807-A68770FAF9C7}" destId="{7CBEDC9A-8062-462D-AF70-7386078321AA}" srcOrd="0" destOrd="0" presId="urn:microsoft.com/office/officeart/2008/layout/AlternatingPictureBlocks"/>
    <dgm:cxn modelId="{796AC46E-294A-47C7-AAB1-BBCEC80445E1}" srcId="{7835DF80-DFA3-4688-9BC7-AC3548AADBB8}" destId="{B73F7088-FB82-4379-8A02-E85A5012F26F}" srcOrd="2" destOrd="0" parTransId="{E9EAA118-7631-4D27-A53C-1C187EC06609}" sibTransId="{D5DFA51E-E22C-4787-B475-5837BFA116CA}"/>
    <dgm:cxn modelId="{59CEB680-5EE2-4582-84BF-A22F9A93519E}" type="presOf" srcId="{B73F7088-FB82-4379-8A02-E85A5012F26F}" destId="{A2F202AF-74BD-4A2D-8040-DE9B0CA06EA1}" srcOrd="0" destOrd="0" presId="urn:microsoft.com/office/officeart/2008/layout/AlternatingPictureBlocks"/>
    <dgm:cxn modelId="{4AB6029B-2221-40BB-9271-334780D06717}" srcId="{7835DF80-DFA3-4688-9BC7-AC3548AADBB8}" destId="{6D4BBC09-0166-480F-8A33-0E80483ADBD6}" srcOrd="1" destOrd="0" parTransId="{05DD13BF-B1DE-4DE4-8708-7BBEEE2305EF}" sibTransId="{21A286CA-BCB8-4E04-B56E-FD7E329BD86D}"/>
    <dgm:cxn modelId="{495092AE-CC96-4769-ACED-5E928D84D736}" type="presOf" srcId="{24E8547A-E60E-45E1-A7ED-79E5A7904A53}" destId="{8CAADC08-3D7D-4D46-9FE3-0D8F0B15412C}" srcOrd="0" destOrd="0" presId="urn:microsoft.com/office/officeart/2008/layout/AlternatingPictureBlocks"/>
    <dgm:cxn modelId="{996B1CE2-A1A7-43F4-B24E-B219B2674ADC}" type="presOf" srcId="{7835DF80-DFA3-4688-9BC7-AC3548AADBB8}" destId="{A6819D92-B486-4331-94CD-1D568272C7AA}" srcOrd="0" destOrd="0" presId="urn:microsoft.com/office/officeart/2008/layout/AlternatingPictureBlocks"/>
    <dgm:cxn modelId="{F508A9F5-D1EA-47C5-9C5C-05B4506520D6}" type="presParOf" srcId="{A6819D92-B486-4331-94CD-1D568272C7AA}" destId="{419A3D84-A992-467F-9F39-BDA98ABC41D7}" srcOrd="0" destOrd="0" presId="urn:microsoft.com/office/officeart/2008/layout/AlternatingPictureBlocks"/>
    <dgm:cxn modelId="{0667682C-B26F-4E80-AE79-BA5CF58AEC1A}" type="presParOf" srcId="{419A3D84-A992-467F-9F39-BDA98ABC41D7}" destId="{7CBEDC9A-8062-462D-AF70-7386078321AA}" srcOrd="0" destOrd="0" presId="urn:microsoft.com/office/officeart/2008/layout/AlternatingPictureBlocks"/>
    <dgm:cxn modelId="{EAC2DFCA-1032-4708-B777-489EC1A03DCA}" type="presParOf" srcId="{419A3D84-A992-467F-9F39-BDA98ABC41D7}" destId="{B008CC06-F70C-4C56-8307-54F89FACBE58}" srcOrd="1" destOrd="0" presId="urn:microsoft.com/office/officeart/2008/layout/AlternatingPictureBlocks"/>
    <dgm:cxn modelId="{599F26B6-F4C8-45AF-9E1C-08FDE454F480}" type="presParOf" srcId="{A6819D92-B486-4331-94CD-1D568272C7AA}" destId="{032E3739-422E-4A6D-86F4-7704FEB6D54C}" srcOrd="1" destOrd="0" presId="urn:microsoft.com/office/officeart/2008/layout/AlternatingPictureBlocks"/>
    <dgm:cxn modelId="{AFE729EB-8C3B-4A39-88FA-EE1A1EAF08BC}" type="presParOf" srcId="{A6819D92-B486-4331-94CD-1D568272C7AA}" destId="{47AEB656-A534-456C-8C28-AB380D455167}" srcOrd="2" destOrd="0" presId="urn:microsoft.com/office/officeart/2008/layout/AlternatingPictureBlocks"/>
    <dgm:cxn modelId="{372D4E3B-1642-45A3-AF53-1623192F0D6B}" type="presParOf" srcId="{47AEB656-A534-456C-8C28-AB380D455167}" destId="{46502BD7-9068-4408-921C-072ED5F0FB0C}" srcOrd="0" destOrd="0" presId="urn:microsoft.com/office/officeart/2008/layout/AlternatingPictureBlocks"/>
    <dgm:cxn modelId="{70476AF6-8CA1-490E-AFA4-A45D4D820933}" type="presParOf" srcId="{47AEB656-A534-456C-8C28-AB380D455167}" destId="{771D95C5-8EDB-4C77-996E-AE500336A6A1}" srcOrd="1" destOrd="0" presId="urn:microsoft.com/office/officeart/2008/layout/AlternatingPictureBlocks"/>
    <dgm:cxn modelId="{84E06462-0E82-4A42-85D7-0A0EC00CE61A}" type="presParOf" srcId="{A6819D92-B486-4331-94CD-1D568272C7AA}" destId="{0EBA611E-BA1B-4798-96DA-1D0B44AC4C32}" srcOrd="3" destOrd="0" presId="urn:microsoft.com/office/officeart/2008/layout/AlternatingPictureBlocks"/>
    <dgm:cxn modelId="{D4B50F5D-9223-4AE6-ACCA-2131ACB4EC96}" type="presParOf" srcId="{A6819D92-B486-4331-94CD-1D568272C7AA}" destId="{0A1FAF12-2118-480A-A1B4-B1D64D1BDE1C}" srcOrd="4" destOrd="0" presId="urn:microsoft.com/office/officeart/2008/layout/AlternatingPictureBlocks"/>
    <dgm:cxn modelId="{47C8E3EE-00C8-4845-A08A-2C09DB32E4F4}" type="presParOf" srcId="{0A1FAF12-2118-480A-A1B4-B1D64D1BDE1C}" destId="{A2F202AF-74BD-4A2D-8040-DE9B0CA06EA1}" srcOrd="0" destOrd="0" presId="urn:microsoft.com/office/officeart/2008/layout/AlternatingPictureBlocks"/>
    <dgm:cxn modelId="{BBC99BD2-3AE9-4ADF-A90B-EB8401AC1027}" type="presParOf" srcId="{0A1FAF12-2118-480A-A1B4-B1D64D1BDE1C}" destId="{207E52B7-E0DE-47CD-B081-3157BBB44E8D}" srcOrd="1" destOrd="0" presId="urn:microsoft.com/office/officeart/2008/layout/AlternatingPictureBlocks"/>
    <dgm:cxn modelId="{AA57BCB9-9DEE-4F0B-8278-56FF5CEA6133}" type="presParOf" srcId="{A6819D92-B486-4331-94CD-1D568272C7AA}" destId="{EE34F043-A4B5-4BD4-9D67-CD63126BF914}" srcOrd="5" destOrd="0" presId="urn:microsoft.com/office/officeart/2008/layout/AlternatingPictureBlocks"/>
    <dgm:cxn modelId="{E6B07525-4814-4D31-B025-FB59A0E80297}" type="presParOf" srcId="{A6819D92-B486-4331-94CD-1D568272C7AA}" destId="{C1EA5923-AEF6-4FBC-AE2C-F3F233FA85DE}" srcOrd="6" destOrd="0" presId="urn:microsoft.com/office/officeart/2008/layout/AlternatingPictureBlocks"/>
    <dgm:cxn modelId="{2EA7ED4D-3A1C-4B8B-ACF8-215778AD4F27}" type="presParOf" srcId="{C1EA5923-AEF6-4FBC-AE2C-F3F233FA85DE}" destId="{8CAADC08-3D7D-4D46-9FE3-0D8F0B15412C}" srcOrd="0" destOrd="0" presId="urn:microsoft.com/office/officeart/2008/layout/AlternatingPictureBlocks"/>
    <dgm:cxn modelId="{034C0AA0-AE0B-405F-A38F-BBBE036EA4CA}" type="presParOf" srcId="{C1EA5923-AEF6-4FBC-AE2C-F3F233FA85DE}" destId="{EC756777-BB87-4B04-B761-62E11AC3A834}"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363EFD-5A92-47B1-B2D3-E46EB7B882EA}" type="doc">
      <dgm:prSet loTypeId="urn:microsoft.com/office/officeart/2008/layout/AlternatingPictureBlocks" loCatId="list" qsTypeId="urn:microsoft.com/office/officeart/2005/8/quickstyle/simple1" qsCatId="simple" csTypeId="urn:microsoft.com/office/officeart/2005/8/colors/accent5_1" csCatId="accent5" phldr="1"/>
      <dgm:spPr/>
    </dgm:pt>
    <dgm:pt modelId="{BB27AB60-D36E-428D-86AB-D33FC3ABA26C}">
      <dgm:prSet phldrT="[Text]" custT="1"/>
      <dgm:spPr>
        <a:ln>
          <a:solidFill>
            <a:srgbClr val="0087AE"/>
          </a:solidFill>
        </a:ln>
      </dgm:spPr>
      <dgm:t>
        <a:bodyPr/>
        <a:lstStyle/>
        <a:p>
          <a:r>
            <a:rPr lang="en-US" sz="3200">
              <a:solidFill>
                <a:srgbClr val="5B6770"/>
              </a:solidFill>
              <a:latin typeface="HelveticaNeueLT Std Lt" panose="020B0403020202020204" pitchFamily="34" charset="0"/>
            </a:rPr>
            <a:t>Friction</a:t>
          </a:r>
        </a:p>
      </dgm:t>
    </dgm:pt>
    <dgm:pt modelId="{1F8C5C8F-1761-43BB-9649-D9BE54B77C3E}" type="parTrans" cxnId="{7A1A932D-5BED-42B2-A8F8-6522DE30B533}">
      <dgm:prSet/>
      <dgm:spPr/>
      <dgm:t>
        <a:bodyPr/>
        <a:lstStyle/>
        <a:p>
          <a:endParaRPr lang="en-US"/>
        </a:p>
      </dgm:t>
    </dgm:pt>
    <dgm:pt modelId="{1655FE45-8E2D-4583-8A7C-77A12DF063BE}" type="sibTrans" cxnId="{7A1A932D-5BED-42B2-A8F8-6522DE30B533}">
      <dgm:prSet/>
      <dgm:spPr/>
      <dgm:t>
        <a:bodyPr/>
        <a:lstStyle/>
        <a:p>
          <a:endParaRPr lang="en-US"/>
        </a:p>
      </dgm:t>
    </dgm:pt>
    <dgm:pt modelId="{6BCD3210-955E-4D86-8C6B-B4BD94FC03E3}">
      <dgm:prSet phldrT="[Text]"/>
      <dgm:spPr>
        <a:ln>
          <a:solidFill>
            <a:srgbClr val="0087AE"/>
          </a:solidFill>
        </a:ln>
      </dgm:spPr>
      <dgm:t>
        <a:bodyPr/>
        <a:lstStyle/>
        <a:p>
          <a:r>
            <a:rPr lang="en-US">
              <a:solidFill>
                <a:srgbClr val="5B6770"/>
              </a:solidFill>
              <a:latin typeface="HelveticaNeueLT Std Lt" panose="020B0403020202020204" pitchFamily="34" charset="0"/>
            </a:rPr>
            <a:t>Industrial Oils</a:t>
          </a:r>
        </a:p>
      </dgm:t>
    </dgm:pt>
    <dgm:pt modelId="{4D46987F-EBFC-44E8-A411-09C0A011DA9E}" type="parTrans" cxnId="{E70D2CF4-D3CE-4929-B115-CBC0E18A00CB}">
      <dgm:prSet/>
      <dgm:spPr/>
      <dgm:t>
        <a:bodyPr/>
        <a:lstStyle/>
        <a:p>
          <a:endParaRPr lang="en-US"/>
        </a:p>
      </dgm:t>
    </dgm:pt>
    <dgm:pt modelId="{4F78EA37-40D9-4410-A3B8-45786D1A28A2}" type="sibTrans" cxnId="{E70D2CF4-D3CE-4929-B115-CBC0E18A00CB}">
      <dgm:prSet/>
      <dgm:spPr/>
      <dgm:t>
        <a:bodyPr/>
        <a:lstStyle/>
        <a:p>
          <a:endParaRPr lang="en-US"/>
        </a:p>
      </dgm:t>
    </dgm:pt>
    <dgm:pt modelId="{71F4D790-32DE-4361-9A25-5A90ECE634A6}">
      <dgm:prSet phldrT="[Text]"/>
      <dgm:spPr>
        <a:ln>
          <a:solidFill>
            <a:srgbClr val="0087AE"/>
          </a:solidFill>
        </a:ln>
      </dgm:spPr>
      <dgm:t>
        <a:bodyPr/>
        <a:lstStyle/>
        <a:p>
          <a:r>
            <a:rPr lang="en-US">
              <a:solidFill>
                <a:srgbClr val="5B6770"/>
              </a:solidFill>
              <a:latin typeface="HelveticaNeueLT Std Lt" panose="020B0403020202020204" pitchFamily="34" charset="0"/>
            </a:rPr>
            <a:t>Diet</a:t>
          </a:r>
        </a:p>
      </dgm:t>
    </dgm:pt>
    <dgm:pt modelId="{EF6BECF0-C2CA-470C-8529-E866238EE63D}" type="parTrans" cxnId="{F6EE4036-2498-4AB5-A650-731A1251146E}">
      <dgm:prSet/>
      <dgm:spPr/>
      <dgm:t>
        <a:bodyPr/>
        <a:lstStyle/>
        <a:p>
          <a:endParaRPr lang="en-US"/>
        </a:p>
      </dgm:t>
    </dgm:pt>
    <dgm:pt modelId="{7309027A-1E29-4F77-B2A4-D3E9D6BA64D3}" type="sibTrans" cxnId="{F6EE4036-2498-4AB5-A650-731A1251146E}">
      <dgm:prSet/>
      <dgm:spPr/>
      <dgm:t>
        <a:bodyPr/>
        <a:lstStyle/>
        <a:p>
          <a:endParaRPr lang="en-US"/>
        </a:p>
      </dgm:t>
    </dgm:pt>
    <dgm:pt modelId="{7D3BAE8B-02F3-4AC1-AB19-0CEB8DD18BE4}">
      <dgm:prSet phldrT="[Text]"/>
      <dgm:spPr>
        <a:ln>
          <a:solidFill>
            <a:srgbClr val="0087AE"/>
          </a:solidFill>
        </a:ln>
      </dgm:spPr>
      <dgm:t>
        <a:bodyPr/>
        <a:lstStyle/>
        <a:p>
          <a:r>
            <a:rPr lang="en-US">
              <a:solidFill>
                <a:srgbClr val="5B6770"/>
              </a:solidFill>
              <a:latin typeface="HelveticaNeueLT Std Lt" panose="020B0403020202020204" pitchFamily="34" charset="0"/>
            </a:rPr>
            <a:t>Picking</a:t>
          </a:r>
        </a:p>
      </dgm:t>
    </dgm:pt>
    <dgm:pt modelId="{C5F5B0D2-D8E0-4898-96B2-54B0BB168204}" type="parTrans" cxnId="{5D8003D1-C782-4C10-97AE-3092EBFB0D24}">
      <dgm:prSet/>
      <dgm:spPr/>
      <dgm:t>
        <a:bodyPr/>
        <a:lstStyle/>
        <a:p>
          <a:endParaRPr lang="en-US"/>
        </a:p>
      </dgm:t>
    </dgm:pt>
    <dgm:pt modelId="{1C843717-57D2-4B6B-92A3-71CD0D370EB9}" type="sibTrans" cxnId="{5D8003D1-C782-4C10-97AE-3092EBFB0D24}">
      <dgm:prSet/>
      <dgm:spPr/>
      <dgm:t>
        <a:bodyPr/>
        <a:lstStyle/>
        <a:p>
          <a:endParaRPr lang="en-US"/>
        </a:p>
      </dgm:t>
    </dgm:pt>
    <dgm:pt modelId="{F4199330-513B-4D20-BAFA-CAC0AB0E0CF2}" type="pres">
      <dgm:prSet presAssocID="{BC363EFD-5A92-47B1-B2D3-E46EB7B882EA}" presName="linearFlow" presStyleCnt="0">
        <dgm:presLayoutVars>
          <dgm:dir/>
          <dgm:resizeHandles val="exact"/>
        </dgm:presLayoutVars>
      </dgm:prSet>
      <dgm:spPr/>
    </dgm:pt>
    <dgm:pt modelId="{6ADB2F4A-AEBA-4C4A-ABE0-639586D33F26}" type="pres">
      <dgm:prSet presAssocID="{BB27AB60-D36E-428D-86AB-D33FC3ABA26C}" presName="comp" presStyleCnt="0"/>
      <dgm:spPr/>
    </dgm:pt>
    <dgm:pt modelId="{DEE9ADF2-7C04-480F-BC37-7479A5F12C83}" type="pres">
      <dgm:prSet presAssocID="{BB27AB60-D36E-428D-86AB-D33FC3ABA26C}" presName="rect2" presStyleLbl="node1" presStyleIdx="0" presStyleCnt="4">
        <dgm:presLayoutVars>
          <dgm:bulletEnabled val="1"/>
        </dgm:presLayoutVars>
      </dgm:prSet>
      <dgm:spPr/>
    </dgm:pt>
    <dgm:pt modelId="{888E9230-22DD-41FA-9B2F-9FF9848A903A}" type="pres">
      <dgm:prSet presAssocID="{BB27AB60-D36E-428D-86AB-D33FC3ABA26C}" presName="rect1" presStyleLbl="ln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a:solidFill>
            <a:srgbClr val="0087AE"/>
          </a:solidFill>
        </a:ln>
      </dgm:spPr>
    </dgm:pt>
    <dgm:pt modelId="{B726D40B-F15B-437A-8B40-8B7BD7E8829E}" type="pres">
      <dgm:prSet presAssocID="{1655FE45-8E2D-4583-8A7C-77A12DF063BE}" presName="sibTrans" presStyleCnt="0"/>
      <dgm:spPr/>
    </dgm:pt>
    <dgm:pt modelId="{D3680841-1B56-4230-A3F3-1C4EBBCC33C9}" type="pres">
      <dgm:prSet presAssocID="{6BCD3210-955E-4D86-8C6B-B4BD94FC03E3}" presName="comp" presStyleCnt="0"/>
      <dgm:spPr/>
    </dgm:pt>
    <dgm:pt modelId="{56260D4D-D362-4122-A047-452555415E8C}" type="pres">
      <dgm:prSet presAssocID="{6BCD3210-955E-4D86-8C6B-B4BD94FC03E3}" presName="rect2" presStyleLbl="node1" presStyleIdx="1" presStyleCnt="4">
        <dgm:presLayoutVars>
          <dgm:bulletEnabled val="1"/>
        </dgm:presLayoutVars>
      </dgm:prSet>
      <dgm:spPr/>
    </dgm:pt>
    <dgm:pt modelId="{A0657DFD-50E0-419E-B523-2D6BC7EA82EC}" type="pres">
      <dgm:prSet presAssocID="{6BCD3210-955E-4D86-8C6B-B4BD94FC03E3}" presName="rect1" presStyleLbl="lnNode1" presStyleIdx="1" presStyleCnt="4"/>
      <dgm:spPr>
        <a:blipFill>
          <a:blip xmlns:r="http://schemas.openxmlformats.org/officeDocument/2006/relationships" r:embed="rId2"/>
          <a:srcRect/>
          <a:stretch>
            <a:fillRect t="-24000" b="-24000"/>
          </a:stretch>
        </a:blipFill>
        <a:ln>
          <a:solidFill>
            <a:srgbClr val="0087AE"/>
          </a:solidFill>
        </a:ln>
      </dgm:spPr>
    </dgm:pt>
    <dgm:pt modelId="{5E99B60F-EC73-48BB-A704-C0DB2BDE3614}" type="pres">
      <dgm:prSet presAssocID="{4F78EA37-40D9-4410-A3B8-45786D1A28A2}" presName="sibTrans" presStyleCnt="0"/>
      <dgm:spPr/>
    </dgm:pt>
    <dgm:pt modelId="{B44CFE8B-C7F6-4370-B8D2-63518B409215}" type="pres">
      <dgm:prSet presAssocID="{71F4D790-32DE-4361-9A25-5A90ECE634A6}" presName="comp" presStyleCnt="0"/>
      <dgm:spPr/>
    </dgm:pt>
    <dgm:pt modelId="{8A8FC71D-3403-4242-A668-0D660C34FCB3}" type="pres">
      <dgm:prSet presAssocID="{71F4D790-32DE-4361-9A25-5A90ECE634A6}" presName="rect2" presStyleLbl="node1" presStyleIdx="2" presStyleCnt="4">
        <dgm:presLayoutVars>
          <dgm:bulletEnabled val="1"/>
        </dgm:presLayoutVars>
      </dgm:prSet>
      <dgm:spPr/>
    </dgm:pt>
    <dgm:pt modelId="{E013B0DD-3E89-4373-9335-D10F1F9362EE}" type="pres">
      <dgm:prSet presAssocID="{71F4D790-32DE-4361-9A25-5A90ECE634A6}" presName="rect1" presStyleLbl="ln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a:solidFill>
            <a:srgbClr val="0087AE"/>
          </a:solidFill>
        </a:ln>
      </dgm:spPr>
    </dgm:pt>
    <dgm:pt modelId="{ABCDCE6C-8757-4DE7-BB1D-01B303023A76}" type="pres">
      <dgm:prSet presAssocID="{7309027A-1E29-4F77-B2A4-D3E9D6BA64D3}" presName="sibTrans" presStyleCnt="0"/>
      <dgm:spPr/>
    </dgm:pt>
    <dgm:pt modelId="{9C5D0280-BBFD-4820-BBAD-4818CE171BB2}" type="pres">
      <dgm:prSet presAssocID="{7D3BAE8B-02F3-4AC1-AB19-0CEB8DD18BE4}" presName="comp" presStyleCnt="0"/>
      <dgm:spPr/>
    </dgm:pt>
    <dgm:pt modelId="{673DFBF8-0CB6-44B3-B22D-3C23011A1806}" type="pres">
      <dgm:prSet presAssocID="{7D3BAE8B-02F3-4AC1-AB19-0CEB8DD18BE4}" presName="rect2" presStyleLbl="node1" presStyleIdx="3" presStyleCnt="4">
        <dgm:presLayoutVars>
          <dgm:bulletEnabled val="1"/>
        </dgm:presLayoutVars>
      </dgm:prSet>
      <dgm:spPr/>
    </dgm:pt>
    <dgm:pt modelId="{7BD7CC4B-B36D-4157-9068-A3919888FE8C}" type="pres">
      <dgm:prSet presAssocID="{7D3BAE8B-02F3-4AC1-AB19-0CEB8DD18BE4}" presName="rect1" presStyleLbl="lnNode1" presStyleIdx="3" presStyleCnt="4" custLinFactNeighborX="-186" custLinFactNeighborY="-2084"/>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solidFill>
            <a:srgbClr val="0087AE"/>
          </a:solidFill>
        </a:ln>
      </dgm:spPr>
    </dgm:pt>
  </dgm:ptLst>
  <dgm:cxnLst>
    <dgm:cxn modelId="{44A84A28-3E31-4739-A644-AC6CEA3C9CB9}" type="presOf" srcId="{7D3BAE8B-02F3-4AC1-AB19-0CEB8DD18BE4}" destId="{673DFBF8-0CB6-44B3-B22D-3C23011A1806}" srcOrd="0" destOrd="0" presId="urn:microsoft.com/office/officeart/2008/layout/AlternatingPictureBlocks"/>
    <dgm:cxn modelId="{7A1A932D-5BED-42B2-A8F8-6522DE30B533}" srcId="{BC363EFD-5A92-47B1-B2D3-E46EB7B882EA}" destId="{BB27AB60-D36E-428D-86AB-D33FC3ABA26C}" srcOrd="0" destOrd="0" parTransId="{1F8C5C8F-1761-43BB-9649-D9BE54B77C3E}" sibTransId="{1655FE45-8E2D-4583-8A7C-77A12DF063BE}"/>
    <dgm:cxn modelId="{A4524D35-BB7D-40F2-9610-B8F199877B32}" type="presOf" srcId="{BC363EFD-5A92-47B1-B2D3-E46EB7B882EA}" destId="{F4199330-513B-4D20-BAFA-CAC0AB0E0CF2}" srcOrd="0" destOrd="0" presId="urn:microsoft.com/office/officeart/2008/layout/AlternatingPictureBlocks"/>
    <dgm:cxn modelId="{F6EE4036-2498-4AB5-A650-731A1251146E}" srcId="{BC363EFD-5A92-47B1-B2D3-E46EB7B882EA}" destId="{71F4D790-32DE-4361-9A25-5A90ECE634A6}" srcOrd="2" destOrd="0" parTransId="{EF6BECF0-C2CA-470C-8529-E866238EE63D}" sibTransId="{7309027A-1E29-4F77-B2A4-D3E9D6BA64D3}"/>
    <dgm:cxn modelId="{BC341296-E2A0-4650-A945-B6FC459AE960}" type="presOf" srcId="{6BCD3210-955E-4D86-8C6B-B4BD94FC03E3}" destId="{56260D4D-D362-4122-A047-452555415E8C}" srcOrd="0" destOrd="0" presId="urn:microsoft.com/office/officeart/2008/layout/AlternatingPictureBlocks"/>
    <dgm:cxn modelId="{30CF51BF-95DD-47B8-8181-C1A3F63E016E}" type="presOf" srcId="{71F4D790-32DE-4361-9A25-5A90ECE634A6}" destId="{8A8FC71D-3403-4242-A668-0D660C34FCB3}" srcOrd="0" destOrd="0" presId="urn:microsoft.com/office/officeart/2008/layout/AlternatingPictureBlocks"/>
    <dgm:cxn modelId="{0A5BB4C2-C8ED-4DFD-BAE7-68FB51BC6360}" type="presOf" srcId="{BB27AB60-D36E-428D-86AB-D33FC3ABA26C}" destId="{DEE9ADF2-7C04-480F-BC37-7479A5F12C83}" srcOrd="0" destOrd="0" presId="urn:microsoft.com/office/officeart/2008/layout/AlternatingPictureBlocks"/>
    <dgm:cxn modelId="{5D8003D1-C782-4C10-97AE-3092EBFB0D24}" srcId="{BC363EFD-5A92-47B1-B2D3-E46EB7B882EA}" destId="{7D3BAE8B-02F3-4AC1-AB19-0CEB8DD18BE4}" srcOrd="3" destOrd="0" parTransId="{C5F5B0D2-D8E0-4898-96B2-54B0BB168204}" sibTransId="{1C843717-57D2-4B6B-92A3-71CD0D370EB9}"/>
    <dgm:cxn modelId="{E70D2CF4-D3CE-4929-B115-CBC0E18A00CB}" srcId="{BC363EFD-5A92-47B1-B2D3-E46EB7B882EA}" destId="{6BCD3210-955E-4D86-8C6B-B4BD94FC03E3}" srcOrd="1" destOrd="0" parTransId="{4D46987F-EBFC-44E8-A411-09C0A011DA9E}" sibTransId="{4F78EA37-40D9-4410-A3B8-45786D1A28A2}"/>
    <dgm:cxn modelId="{CAADAB2B-34EA-4EBB-A5AE-1F1ADE9FC7B0}" type="presParOf" srcId="{F4199330-513B-4D20-BAFA-CAC0AB0E0CF2}" destId="{6ADB2F4A-AEBA-4C4A-ABE0-639586D33F26}" srcOrd="0" destOrd="0" presId="urn:microsoft.com/office/officeart/2008/layout/AlternatingPictureBlocks"/>
    <dgm:cxn modelId="{93E78329-1EE0-4573-A240-EADF1AFACEDC}" type="presParOf" srcId="{6ADB2F4A-AEBA-4C4A-ABE0-639586D33F26}" destId="{DEE9ADF2-7C04-480F-BC37-7479A5F12C83}" srcOrd="0" destOrd="0" presId="urn:microsoft.com/office/officeart/2008/layout/AlternatingPictureBlocks"/>
    <dgm:cxn modelId="{1077F36F-469D-4C3F-9CFA-BF2AAC0241F3}" type="presParOf" srcId="{6ADB2F4A-AEBA-4C4A-ABE0-639586D33F26}" destId="{888E9230-22DD-41FA-9B2F-9FF9848A903A}" srcOrd="1" destOrd="0" presId="urn:microsoft.com/office/officeart/2008/layout/AlternatingPictureBlocks"/>
    <dgm:cxn modelId="{BFD605E0-BC0A-43F7-9D2D-B5ED2BB58499}" type="presParOf" srcId="{F4199330-513B-4D20-BAFA-CAC0AB0E0CF2}" destId="{B726D40B-F15B-437A-8B40-8B7BD7E8829E}" srcOrd="1" destOrd="0" presId="urn:microsoft.com/office/officeart/2008/layout/AlternatingPictureBlocks"/>
    <dgm:cxn modelId="{2BEDC90A-5C43-486B-B32D-44B2F745B16B}" type="presParOf" srcId="{F4199330-513B-4D20-BAFA-CAC0AB0E0CF2}" destId="{D3680841-1B56-4230-A3F3-1C4EBBCC33C9}" srcOrd="2" destOrd="0" presId="urn:microsoft.com/office/officeart/2008/layout/AlternatingPictureBlocks"/>
    <dgm:cxn modelId="{15E2CF35-CAAF-41B4-8FE0-AB183ECF34CE}" type="presParOf" srcId="{D3680841-1B56-4230-A3F3-1C4EBBCC33C9}" destId="{56260D4D-D362-4122-A047-452555415E8C}" srcOrd="0" destOrd="0" presId="urn:microsoft.com/office/officeart/2008/layout/AlternatingPictureBlocks"/>
    <dgm:cxn modelId="{CED4ACCC-39FC-4C6A-9883-3D6D19D1E81F}" type="presParOf" srcId="{D3680841-1B56-4230-A3F3-1C4EBBCC33C9}" destId="{A0657DFD-50E0-419E-B523-2D6BC7EA82EC}" srcOrd="1" destOrd="0" presId="urn:microsoft.com/office/officeart/2008/layout/AlternatingPictureBlocks"/>
    <dgm:cxn modelId="{174FB9E7-0925-4632-A73C-CFBF005BA564}" type="presParOf" srcId="{F4199330-513B-4D20-BAFA-CAC0AB0E0CF2}" destId="{5E99B60F-EC73-48BB-A704-C0DB2BDE3614}" srcOrd="3" destOrd="0" presId="urn:microsoft.com/office/officeart/2008/layout/AlternatingPictureBlocks"/>
    <dgm:cxn modelId="{7A4EEBF4-2C78-4913-A997-CF96060A336F}" type="presParOf" srcId="{F4199330-513B-4D20-BAFA-CAC0AB0E0CF2}" destId="{B44CFE8B-C7F6-4370-B8D2-63518B409215}" srcOrd="4" destOrd="0" presId="urn:microsoft.com/office/officeart/2008/layout/AlternatingPictureBlocks"/>
    <dgm:cxn modelId="{56DC70C9-FFF0-4E88-9401-B92C5681825C}" type="presParOf" srcId="{B44CFE8B-C7F6-4370-B8D2-63518B409215}" destId="{8A8FC71D-3403-4242-A668-0D660C34FCB3}" srcOrd="0" destOrd="0" presId="urn:microsoft.com/office/officeart/2008/layout/AlternatingPictureBlocks"/>
    <dgm:cxn modelId="{663A7E8F-F18C-43D1-BFD7-21B938BE32D0}" type="presParOf" srcId="{B44CFE8B-C7F6-4370-B8D2-63518B409215}" destId="{E013B0DD-3E89-4373-9335-D10F1F9362EE}" srcOrd="1" destOrd="0" presId="urn:microsoft.com/office/officeart/2008/layout/AlternatingPictureBlocks"/>
    <dgm:cxn modelId="{AA31DBAA-DE43-467D-8EA6-A320ECF80B57}" type="presParOf" srcId="{F4199330-513B-4D20-BAFA-CAC0AB0E0CF2}" destId="{ABCDCE6C-8757-4DE7-BB1D-01B303023A76}" srcOrd="5" destOrd="0" presId="urn:microsoft.com/office/officeart/2008/layout/AlternatingPictureBlocks"/>
    <dgm:cxn modelId="{FD599D00-DC06-4AAA-BD2B-B9819BF16B67}" type="presParOf" srcId="{F4199330-513B-4D20-BAFA-CAC0AB0E0CF2}" destId="{9C5D0280-BBFD-4820-BBAD-4818CE171BB2}" srcOrd="6" destOrd="0" presId="urn:microsoft.com/office/officeart/2008/layout/AlternatingPictureBlocks"/>
    <dgm:cxn modelId="{FC43E2AD-A67C-41A9-A71D-738BB497C0D2}" type="presParOf" srcId="{9C5D0280-BBFD-4820-BBAD-4818CE171BB2}" destId="{673DFBF8-0CB6-44B3-B22D-3C23011A1806}" srcOrd="0" destOrd="0" presId="urn:microsoft.com/office/officeart/2008/layout/AlternatingPictureBlocks"/>
    <dgm:cxn modelId="{686F35B0-45BE-46BC-8812-F5A2EBC59D0B}" type="presParOf" srcId="{9C5D0280-BBFD-4820-BBAD-4818CE171BB2}" destId="{7BD7CC4B-B36D-4157-9068-A3919888FE8C}"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EDC9A-8062-462D-AF70-7386078321AA}">
      <dsp:nvSpPr>
        <dsp:cNvPr id="0" name=""/>
        <dsp:cNvSpPr/>
      </dsp:nvSpPr>
      <dsp:spPr>
        <a:xfrm>
          <a:off x="1516939" y="219"/>
          <a:ext cx="2495783" cy="1128803"/>
        </a:xfrm>
        <a:prstGeom prst="rect">
          <a:avLst/>
        </a:prstGeom>
        <a:solidFill>
          <a:schemeClr val="lt1">
            <a:hueOff val="0"/>
            <a:satOff val="0"/>
            <a:lumOff val="0"/>
            <a:alphaOff val="0"/>
          </a:schemeClr>
        </a:solid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5B6770"/>
              </a:solidFill>
              <a:latin typeface="HelveticaNeueLT Std Lt" panose="020B0403020202020204" pitchFamily="34" charset="0"/>
            </a:rPr>
            <a:t>Hormones</a:t>
          </a:r>
        </a:p>
      </dsp:txBody>
      <dsp:txXfrm>
        <a:off x="1516939" y="219"/>
        <a:ext cx="2495783" cy="1128803"/>
      </dsp:txXfrm>
    </dsp:sp>
    <dsp:sp modelId="{B008CC06-F70C-4C56-8307-54F89FACBE58}">
      <dsp:nvSpPr>
        <dsp:cNvPr id="0" name=""/>
        <dsp:cNvSpPr/>
      </dsp:nvSpPr>
      <dsp:spPr>
        <a:xfrm>
          <a:off x="282308" y="0"/>
          <a:ext cx="1117515" cy="1128803"/>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9066" t="-14839" r="9066" b="1370"/>
          </a:stretch>
        </a:blip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sp>
    <dsp:sp modelId="{46502BD7-9068-4408-921C-072ED5F0FB0C}">
      <dsp:nvSpPr>
        <dsp:cNvPr id="0" name=""/>
        <dsp:cNvSpPr/>
      </dsp:nvSpPr>
      <dsp:spPr>
        <a:xfrm>
          <a:off x="287672" y="1315275"/>
          <a:ext cx="2495783" cy="1128803"/>
        </a:xfrm>
        <a:prstGeom prst="rect">
          <a:avLst/>
        </a:prstGeom>
        <a:solidFill>
          <a:schemeClr val="lt1">
            <a:hueOff val="0"/>
            <a:satOff val="0"/>
            <a:lumOff val="0"/>
            <a:alphaOff val="0"/>
          </a:schemeClr>
        </a:solid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5B6770"/>
              </a:solidFill>
              <a:latin typeface="HelveticaNeueLT Std Lt" panose="020B0403020202020204" pitchFamily="34" charset="0"/>
            </a:rPr>
            <a:t>Medications</a:t>
          </a:r>
        </a:p>
      </dsp:txBody>
      <dsp:txXfrm>
        <a:off x="287672" y="1315275"/>
        <a:ext cx="2495783" cy="1128803"/>
      </dsp:txXfrm>
    </dsp:sp>
    <dsp:sp modelId="{771D95C5-8EDB-4C77-996E-AE500336A6A1}">
      <dsp:nvSpPr>
        <dsp:cNvPr id="0" name=""/>
        <dsp:cNvSpPr/>
      </dsp:nvSpPr>
      <dsp:spPr>
        <a:xfrm>
          <a:off x="2895208" y="1315275"/>
          <a:ext cx="1117515" cy="112880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sp>
    <dsp:sp modelId="{A2F202AF-74BD-4A2D-8040-DE9B0CA06EA1}">
      <dsp:nvSpPr>
        <dsp:cNvPr id="0" name=""/>
        <dsp:cNvSpPr/>
      </dsp:nvSpPr>
      <dsp:spPr>
        <a:xfrm>
          <a:off x="1516939" y="2630330"/>
          <a:ext cx="2495783" cy="1128803"/>
        </a:xfrm>
        <a:prstGeom prst="rect">
          <a:avLst/>
        </a:prstGeom>
        <a:solidFill>
          <a:schemeClr val="lt1">
            <a:hueOff val="0"/>
            <a:satOff val="0"/>
            <a:lumOff val="0"/>
            <a:alphaOff val="0"/>
          </a:schemeClr>
        </a:solid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5B6770"/>
              </a:solidFill>
              <a:latin typeface="HelveticaNeueLT Std Lt" panose="020B0403020202020204" pitchFamily="34" charset="0"/>
            </a:rPr>
            <a:t>Cosmetics</a:t>
          </a:r>
        </a:p>
      </dsp:txBody>
      <dsp:txXfrm>
        <a:off x="1516939" y="2630330"/>
        <a:ext cx="2495783" cy="1128803"/>
      </dsp:txXfrm>
    </dsp:sp>
    <dsp:sp modelId="{207E52B7-E0DE-47CD-B081-3157BBB44E8D}">
      <dsp:nvSpPr>
        <dsp:cNvPr id="0" name=""/>
        <dsp:cNvSpPr/>
      </dsp:nvSpPr>
      <dsp:spPr>
        <a:xfrm>
          <a:off x="287672" y="2630330"/>
          <a:ext cx="1117515" cy="1128803"/>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1187" r="-4813"/>
          </a:stretch>
        </a:blip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sp>
    <dsp:sp modelId="{8CAADC08-3D7D-4D46-9FE3-0D8F0B15412C}">
      <dsp:nvSpPr>
        <dsp:cNvPr id="0" name=""/>
        <dsp:cNvSpPr/>
      </dsp:nvSpPr>
      <dsp:spPr>
        <a:xfrm>
          <a:off x="287672" y="3945386"/>
          <a:ext cx="2495783" cy="1128803"/>
        </a:xfrm>
        <a:prstGeom prst="rect">
          <a:avLst/>
        </a:prstGeom>
        <a:solidFill>
          <a:schemeClr val="lt1">
            <a:hueOff val="0"/>
            <a:satOff val="0"/>
            <a:lumOff val="0"/>
            <a:alphaOff val="0"/>
          </a:schemeClr>
        </a:solid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5B6770"/>
              </a:solidFill>
              <a:latin typeface="HelveticaNeueLT Std Lt" panose="020B0403020202020204" pitchFamily="34" charset="0"/>
            </a:rPr>
            <a:t>Environment</a:t>
          </a:r>
        </a:p>
      </dsp:txBody>
      <dsp:txXfrm>
        <a:off x="287672" y="3945386"/>
        <a:ext cx="2495783" cy="1128803"/>
      </dsp:txXfrm>
    </dsp:sp>
    <dsp:sp modelId="{EC756777-BB87-4B04-B761-62E11AC3A834}">
      <dsp:nvSpPr>
        <dsp:cNvPr id="0" name=""/>
        <dsp:cNvSpPr/>
      </dsp:nvSpPr>
      <dsp:spPr>
        <a:xfrm>
          <a:off x="2885999" y="3886225"/>
          <a:ext cx="1117515" cy="1128803"/>
        </a:xfrm>
        <a:prstGeom prst="rect">
          <a:avLst/>
        </a:prstGeom>
        <a:blipFill rotWithShape="1">
          <a:blip xmlns:r="http://schemas.openxmlformats.org/officeDocument/2006/relationships" r:embed="rId4"/>
          <a:stretch>
            <a:fillRect/>
          </a:stretch>
        </a:blip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9ADF2-7C04-480F-BC37-7479A5F12C83}">
      <dsp:nvSpPr>
        <dsp:cNvPr id="0" name=""/>
        <dsp:cNvSpPr/>
      </dsp:nvSpPr>
      <dsp:spPr>
        <a:xfrm>
          <a:off x="1770624" y="739"/>
          <a:ext cx="2396917" cy="1084087"/>
        </a:xfrm>
        <a:prstGeom prst="rect">
          <a:avLst/>
        </a:prstGeom>
        <a:solidFill>
          <a:schemeClr val="lt1">
            <a:hueOff val="0"/>
            <a:satOff val="0"/>
            <a:lumOff val="0"/>
            <a:alphaOff val="0"/>
          </a:schemeClr>
        </a:solid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5B6770"/>
              </a:solidFill>
              <a:latin typeface="HelveticaNeueLT Std Lt" panose="020B0403020202020204" pitchFamily="34" charset="0"/>
            </a:rPr>
            <a:t>Friction</a:t>
          </a:r>
        </a:p>
      </dsp:txBody>
      <dsp:txXfrm>
        <a:off x="1770624" y="739"/>
        <a:ext cx="2396917" cy="1084087"/>
      </dsp:txXfrm>
    </dsp:sp>
    <dsp:sp modelId="{888E9230-22DD-41FA-9B2F-9FF9848A903A}">
      <dsp:nvSpPr>
        <dsp:cNvPr id="0" name=""/>
        <dsp:cNvSpPr/>
      </dsp:nvSpPr>
      <dsp:spPr>
        <a:xfrm>
          <a:off x="590053" y="739"/>
          <a:ext cx="1073246" cy="10840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sp>
    <dsp:sp modelId="{56260D4D-D362-4122-A047-452555415E8C}">
      <dsp:nvSpPr>
        <dsp:cNvPr id="0" name=""/>
        <dsp:cNvSpPr/>
      </dsp:nvSpPr>
      <dsp:spPr>
        <a:xfrm>
          <a:off x="590053" y="1263701"/>
          <a:ext cx="2396917" cy="1084087"/>
        </a:xfrm>
        <a:prstGeom prst="rect">
          <a:avLst/>
        </a:prstGeom>
        <a:solidFill>
          <a:schemeClr val="lt1">
            <a:hueOff val="0"/>
            <a:satOff val="0"/>
            <a:lumOff val="0"/>
            <a:alphaOff val="0"/>
          </a:schemeClr>
        </a:solid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rgbClr val="5B6770"/>
              </a:solidFill>
              <a:latin typeface="HelveticaNeueLT Std Lt" panose="020B0403020202020204" pitchFamily="34" charset="0"/>
            </a:rPr>
            <a:t>Industrial Oils</a:t>
          </a:r>
        </a:p>
      </dsp:txBody>
      <dsp:txXfrm>
        <a:off x="590053" y="1263701"/>
        <a:ext cx="2396917" cy="1084087"/>
      </dsp:txXfrm>
    </dsp:sp>
    <dsp:sp modelId="{A0657DFD-50E0-419E-B523-2D6BC7EA82EC}">
      <dsp:nvSpPr>
        <dsp:cNvPr id="0" name=""/>
        <dsp:cNvSpPr/>
      </dsp:nvSpPr>
      <dsp:spPr>
        <a:xfrm>
          <a:off x="3094295" y="1263701"/>
          <a:ext cx="1073246" cy="1084087"/>
        </a:xfrm>
        <a:prstGeom prst="rect">
          <a:avLst/>
        </a:prstGeom>
        <a:blipFill>
          <a:blip xmlns:r="http://schemas.openxmlformats.org/officeDocument/2006/relationships" r:embed="rId2"/>
          <a:srcRect/>
          <a:stretch>
            <a:fillRect t="-24000" b="-24000"/>
          </a:stretch>
        </a:blip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sp>
    <dsp:sp modelId="{8A8FC71D-3403-4242-A668-0D660C34FCB3}">
      <dsp:nvSpPr>
        <dsp:cNvPr id="0" name=""/>
        <dsp:cNvSpPr/>
      </dsp:nvSpPr>
      <dsp:spPr>
        <a:xfrm>
          <a:off x="1770624" y="2526663"/>
          <a:ext cx="2396917" cy="1084087"/>
        </a:xfrm>
        <a:prstGeom prst="rect">
          <a:avLst/>
        </a:prstGeom>
        <a:solidFill>
          <a:schemeClr val="lt1">
            <a:hueOff val="0"/>
            <a:satOff val="0"/>
            <a:lumOff val="0"/>
            <a:alphaOff val="0"/>
          </a:schemeClr>
        </a:solid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rgbClr val="5B6770"/>
              </a:solidFill>
              <a:latin typeface="HelveticaNeueLT Std Lt" panose="020B0403020202020204" pitchFamily="34" charset="0"/>
            </a:rPr>
            <a:t>Diet</a:t>
          </a:r>
        </a:p>
      </dsp:txBody>
      <dsp:txXfrm>
        <a:off x="1770624" y="2526663"/>
        <a:ext cx="2396917" cy="1084087"/>
      </dsp:txXfrm>
    </dsp:sp>
    <dsp:sp modelId="{E013B0DD-3E89-4373-9335-D10F1F9362EE}">
      <dsp:nvSpPr>
        <dsp:cNvPr id="0" name=""/>
        <dsp:cNvSpPr/>
      </dsp:nvSpPr>
      <dsp:spPr>
        <a:xfrm>
          <a:off x="590053" y="2526663"/>
          <a:ext cx="1073246" cy="10840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sp>
    <dsp:sp modelId="{673DFBF8-0CB6-44B3-B22D-3C23011A1806}">
      <dsp:nvSpPr>
        <dsp:cNvPr id="0" name=""/>
        <dsp:cNvSpPr/>
      </dsp:nvSpPr>
      <dsp:spPr>
        <a:xfrm>
          <a:off x="590053" y="3789625"/>
          <a:ext cx="2396917" cy="1084087"/>
        </a:xfrm>
        <a:prstGeom prst="rect">
          <a:avLst/>
        </a:prstGeom>
        <a:solidFill>
          <a:schemeClr val="lt1">
            <a:hueOff val="0"/>
            <a:satOff val="0"/>
            <a:lumOff val="0"/>
            <a:alphaOff val="0"/>
          </a:schemeClr>
        </a:solid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rgbClr val="5B6770"/>
              </a:solidFill>
              <a:latin typeface="HelveticaNeueLT Std Lt" panose="020B0403020202020204" pitchFamily="34" charset="0"/>
            </a:rPr>
            <a:t>Picking</a:t>
          </a:r>
        </a:p>
      </dsp:txBody>
      <dsp:txXfrm>
        <a:off x="590053" y="3789625"/>
        <a:ext cx="2396917" cy="1084087"/>
      </dsp:txXfrm>
    </dsp:sp>
    <dsp:sp modelId="{7BD7CC4B-B36D-4157-9068-A3919888FE8C}">
      <dsp:nvSpPr>
        <dsp:cNvPr id="0" name=""/>
        <dsp:cNvSpPr/>
      </dsp:nvSpPr>
      <dsp:spPr>
        <a:xfrm>
          <a:off x="3092299" y="3767032"/>
          <a:ext cx="1073246" cy="108408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25400" cap="flat" cmpd="sng" algn="ctr">
          <a:solidFill>
            <a:srgbClr val="0087AE"/>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F2FF5-BDC7-43FD-9647-35D86328BAAB}" type="datetimeFigureOut">
              <a:rPr lang="en-US" smtClean="0"/>
              <a:t>8/11/2020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6200"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FA271EF6-457D-4313-9D7A-BA0EADCD6528}" type="slidenum">
              <a:rPr lang="en-US" smtClean="0"/>
              <a:pPr/>
              <a:t>‹#›</a:t>
            </a:fld>
            <a:endParaRPr lang="en-US"/>
          </a:p>
        </p:txBody>
      </p:sp>
    </p:spTree>
    <p:extLst>
      <p:ext uri="{BB962C8B-B14F-4D97-AF65-F5344CB8AC3E}">
        <p14:creationId xmlns:p14="http://schemas.microsoft.com/office/powerpoint/2010/main" val="4189441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medindia.net/news/new-app-exclusively-for-acne-sufferers-134141-1.htm" TargetMode="External"/><Relationship Id="rId7" Type="http://schemas.openxmlformats.org/officeDocument/2006/relationships/hyperlink" Target="http://www.skinandallergynews.com/index.php?id=372&amp;cHash=071010&amp;tx_ttnews%5btt_news%5d=140673"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prevention.com/beauty/skin-care/adult-acne-causes-and-treatments" TargetMode="External"/><Relationship Id="rId5" Type="http://schemas.openxmlformats.org/officeDocument/2006/relationships/hyperlink" Target="http://www.skininc.com/skinscience/physiology/Long-term-Research-Links-Dairy-and-High-Sugar-Foods-to-Acne-200252611.html" TargetMode="External"/><Relationship Id="rId4" Type="http://schemas.openxmlformats.org/officeDocument/2006/relationships/hyperlink" Target="http://www.ncbi.nlm.nih.gov/pubmed/2289820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kinsite.co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aad.or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acne.org/prescription.php?view=Isotretinoi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thescienceofacne.com/what-is-acn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dx.doi.org/10.1007/s00705-008-0088-8"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ncbi.nlm.nih.gov/pubmed/18446425"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healthline.com/adamcontent/flea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17FEA-696B-4405-8EF6-948054908CB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3">
            <a:extLst>
              <a:ext uri="{FF2B5EF4-FFF2-40B4-BE49-F238E27FC236}">
                <a16:creationId xmlns:a16="http://schemas.microsoft.com/office/drawing/2014/main" id="{DAFDAEF7-6F1A-4007-8025-17773C6D4686}"/>
              </a:ext>
            </a:extLst>
          </p:cNvPr>
          <p:cNvSpPr txBox="1">
            <a:spLocks/>
          </p:cNvSpPr>
          <p:nvPr/>
        </p:nvSpPr>
        <p:spPr>
          <a:xfrm>
            <a:off x="685800" y="8455819"/>
            <a:ext cx="1012371"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solidFill>
                  <a:prstClr val="black"/>
                </a:solidFill>
              </a:rPr>
              <a:t>073120</a:t>
            </a:r>
          </a:p>
        </p:txBody>
      </p:sp>
    </p:spTree>
    <p:extLst>
      <p:ext uri="{BB962C8B-B14F-4D97-AF65-F5344CB8AC3E}">
        <p14:creationId xmlns:p14="http://schemas.microsoft.com/office/powerpoint/2010/main" val="1959783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76250"/>
            <a:ext cx="5486400" cy="3086100"/>
          </a:xfrm>
        </p:spPr>
      </p:sp>
      <p:sp>
        <p:nvSpPr>
          <p:cNvPr id="3" name="Notes Placeholder 2"/>
          <p:cNvSpPr>
            <a:spLocks noGrp="1"/>
          </p:cNvSpPr>
          <p:nvPr>
            <p:ph type="body" idx="1"/>
          </p:nvPr>
        </p:nvSpPr>
        <p:spPr>
          <a:xfrm>
            <a:off x="315829" y="3720764"/>
            <a:ext cx="6226342" cy="5206667"/>
          </a:xfrm>
        </p:spPr>
        <p:txBody>
          <a:bodyPr/>
          <a:lstStyle/>
          <a:p>
            <a:pPr>
              <a:spcBef>
                <a:spcPts val="0"/>
              </a:spcBef>
            </a:pPr>
            <a:r>
              <a:rPr lang="en-GB" b="1">
                <a:latin typeface="Arial" charset="0"/>
              </a:rPr>
              <a:t>Squamous Cell Carcinoma (SCC)</a:t>
            </a:r>
            <a:endParaRPr lang="en-GB">
              <a:latin typeface="Arial" charset="0"/>
            </a:endParaRPr>
          </a:p>
          <a:p>
            <a:pPr>
              <a:spcBef>
                <a:spcPts val="0"/>
              </a:spcBef>
            </a:pPr>
            <a:r>
              <a:rPr lang="en-US">
                <a:latin typeface="Arial" charset="0"/>
              </a:rPr>
              <a:t>Not as dangerous as melanoma. It often appears on top of</a:t>
            </a:r>
            <a:r>
              <a:rPr lang="en-US" baseline="0">
                <a:latin typeface="Arial" charset="0"/>
              </a:rPr>
              <a:t> </a:t>
            </a:r>
            <a:r>
              <a:rPr lang="en-US">
                <a:latin typeface="Arial" charset="0"/>
              </a:rPr>
              <a:t>the nose, forehead, lower lip, and/or hands. </a:t>
            </a:r>
            <a:r>
              <a:rPr lang="en-GB">
                <a:latin typeface="Arial" charset="0"/>
              </a:rPr>
              <a:t>Looks like a crusty, scaly patch with a hard raised, callus surface. Cancer may spread to other sites in the body if left untreated and will also disfigure. </a:t>
            </a:r>
          </a:p>
          <a:p>
            <a:pPr>
              <a:spcBef>
                <a:spcPts val="0"/>
              </a:spcBef>
            </a:pPr>
            <a:endParaRPr lang="en-US">
              <a:latin typeface="Arial" charset="0"/>
            </a:endParaRPr>
          </a:p>
          <a:p>
            <a:pPr>
              <a:spcBef>
                <a:spcPts val="0"/>
              </a:spcBef>
            </a:pPr>
            <a:r>
              <a:rPr lang="en-GB" b="1">
                <a:latin typeface="Arial" charset="0"/>
              </a:rPr>
              <a:t>What causes squamous cell carcinoma?</a:t>
            </a:r>
          </a:p>
          <a:p>
            <a:pPr>
              <a:spcBef>
                <a:spcPts val="0"/>
              </a:spcBef>
            </a:pPr>
            <a:r>
              <a:rPr lang="en-US">
                <a:latin typeface="Arial" charset="0"/>
              </a:rPr>
              <a:t>Squamous cell carcinoma is the result of sun damage; it </a:t>
            </a:r>
            <a:r>
              <a:rPr lang="en-GB">
                <a:latin typeface="Arial" charset="0"/>
              </a:rPr>
              <a:t>originates from the squamous cell layer (</a:t>
            </a:r>
            <a:r>
              <a:rPr lang="en-US">
                <a:latin typeface="Arial" charset="0"/>
              </a:rPr>
              <a:t>stratum spinosum or “spiny layer”) </a:t>
            </a:r>
            <a:r>
              <a:rPr lang="en-GB">
                <a:latin typeface="Arial" charset="0"/>
              </a:rPr>
              <a:t>and protrudes outwards.</a:t>
            </a:r>
            <a:r>
              <a:rPr lang="en-GB" baseline="0">
                <a:latin typeface="Arial" charset="0"/>
              </a:rPr>
              <a:t> </a:t>
            </a:r>
            <a:r>
              <a:rPr lang="en-US">
                <a:latin typeface="Arial" charset="0"/>
              </a:rPr>
              <a:t>Squamous cell carcinoma tumors may also appear in areas of the skin that have been burned, exposed to chemicals, or had x-ray treatments. Actinic keratosis can</a:t>
            </a:r>
            <a:r>
              <a:rPr lang="en-US" baseline="0">
                <a:latin typeface="Arial" charset="0"/>
              </a:rPr>
              <a:t> </a:t>
            </a:r>
            <a:r>
              <a:rPr lang="en-US">
                <a:latin typeface="Arial" charset="0"/>
              </a:rPr>
              <a:t>lead to squamous cell carcinoma.</a:t>
            </a:r>
          </a:p>
          <a:p>
            <a:pPr marL="231775" indent="-231775">
              <a:spcBef>
                <a:spcPts val="0"/>
              </a:spcBef>
            </a:pPr>
            <a:endParaRPr lang="en-US">
              <a:latin typeface="Arial" charset="0"/>
            </a:endParaRPr>
          </a:p>
          <a:p>
            <a:pPr marL="231775" indent="-231775">
              <a:spcBef>
                <a:spcPts val="0"/>
              </a:spcBef>
            </a:pPr>
            <a:r>
              <a:rPr lang="en-GB" b="1">
                <a:latin typeface="Arial" charset="0"/>
              </a:rPr>
              <a:t>What increases the risk of basal cell carcinoma?</a:t>
            </a:r>
          </a:p>
          <a:p>
            <a:pPr marL="231775" indent="-231775">
              <a:spcBef>
                <a:spcPts val="0"/>
              </a:spcBef>
              <a:buFont typeface="Arial" panose="020B0604020202020204" pitchFamily="34" charset="0"/>
              <a:buChar char="•"/>
            </a:pPr>
            <a:r>
              <a:rPr lang="en-GB">
                <a:latin typeface="Arial" charset="0"/>
              </a:rPr>
              <a:t>Fair skinned, blonde or red hair</a:t>
            </a:r>
          </a:p>
          <a:p>
            <a:pPr marL="231775" indent="-231775">
              <a:spcBef>
                <a:spcPts val="0"/>
              </a:spcBef>
              <a:buFont typeface="Arial" panose="020B0604020202020204" pitchFamily="34" charset="0"/>
              <a:buChar char="•"/>
            </a:pPr>
            <a:r>
              <a:rPr lang="en-GB">
                <a:latin typeface="Arial" charset="0"/>
              </a:rPr>
              <a:t>Outdoor workers</a:t>
            </a:r>
          </a:p>
          <a:p>
            <a:pPr marL="231775" indent="-231775">
              <a:spcBef>
                <a:spcPts val="0"/>
              </a:spcBef>
              <a:buFont typeface="Arial" panose="020B0604020202020204" pitchFamily="34" charset="0"/>
              <a:buChar char="•"/>
            </a:pPr>
            <a:r>
              <a:rPr lang="en-GB">
                <a:latin typeface="Arial" charset="0"/>
              </a:rPr>
              <a:t>The use of immunosuppressant medication</a:t>
            </a:r>
          </a:p>
          <a:p>
            <a:pPr marL="231775" indent="-231775">
              <a:spcBef>
                <a:spcPts val="0"/>
              </a:spcBef>
              <a:buFont typeface="Arial" panose="020B0604020202020204" pitchFamily="34" charset="0"/>
              <a:buChar char="•"/>
            </a:pPr>
            <a:r>
              <a:rPr lang="en-GB">
                <a:latin typeface="Arial" charset="0"/>
              </a:rPr>
              <a:t>An occupation requiring excessive exposure to x-rays</a:t>
            </a:r>
          </a:p>
          <a:p>
            <a:pPr marL="231775" indent="-231775">
              <a:spcBef>
                <a:spcPts val="0"/>
              </a:spcBef>
              <a:buFont typeface="Arial" panose="020B0604020202020204" pitchFamily="34" charset="0"/>
              <a:buChar char="•"/>
            </a:pPr>
            <a:r>
              <a:rPr lang="en-GB">
                <a:latin typeface="Arial" charset="0"/>
              </a:rPr>
              <a:t>95% curable like basal cell if caught early. </a:t>
            </a:r>
            <a:endParaRPr lang="en-US">
              <a:latin typeface="Arial" charset="0"/>
            </a:endParaRPr>
          </a:p>
          <a:p>
            <a:endParaRPr lang="en-US"/>
          </a:p>
          <a:p>
            <a:pPr marL="231775" indent="-231775"/>
            <a:r>
              <a:rPr lang="en-US" b="1">
                <a:latin typeface="Arial" charset="0"/>
              </a:rPr>
              <a:t>Appearance</a:t>
            </a:r>
            <a:r>
              <a:rPr lang="en-US" b="1" baseline="0">
                <a:latin typeface="Arial" charset="0"/>
              </a:rPr>
              <a:t> </a:t>
            </a:r>
            <a:r>
              <a:rPr lang="en-US" b="1">
                <a:latin typeface="Arial" charset="0"/>
              </a:rPr>
              <a:t>of Squamous Cell Carcinoma:</a:t>
            </a:r>
          </a:p>
          <a:p>
            <a:pPr marL="231775" indent="-231775">
              <a:buFont typeface="Arial" panose="020B0604020202020204" pitchFamily="34" charset="0"/>
              <a:buChar char="•"/>
            </a:pPr>
            <a:r>
              <a:rPr lang="en-US">
                <a:latin typeface="Arial" charset="0"/>
              </a:rPr>
              <a:t>Small, smooth, shiny, pale, or waxy lump </a:t>
            </a:r>
          </a:p>
          <a:p>
            <a:pPr marL="231775" indent="-231775">
              <a:buFont typeface="Arial" panose="020B0604020202020204" pitchFamily="34" charset="0"/>
              <a:buChar char="•"/>
            </a:pPr>
            <a:r>
              <a:rPr lang="en-US">
                <a:latin typeface="Arial" charset="0"/>
              </a:rPr>
              <a:t>Firm, red lump </a:t>
            </a:r>
          </a:p>
          <a:p>
            <a:pPr marL="231775" indent="-231775">
              <a:buFont typeface="Arial" panose="020B0604020202020204" pitchFamily="34" charset="0"/>
              <a:buChar char="•"/>
            </a:pPr>
            <a:r>
              <a:rPr lang="en-US">
                <a:latin typeface="Arial" charset="0"/>
              </a:rPr>
              <a:t>Sore spot or lump that bleeds or develops a crust or a scab </a:t>
            </a:r>
          </a:p>
          <a:p>
            <a:pPr marL="231775" indent="-231775">
              <a:buFont typeface="Arial" panose="020B0604020202020204" pitchFamily="34" charset="0"/>
              <a:buChar char="•"/>
            </a:pPr>
            <a:r>
              <a:rPr lang="en-US">
                <a:latin typeface="Arial" charset="0"/>
              </a:rPr>
              <a:t>Flat red spot that is rough, dry, or scaly and may become itchy or tender </a:t>
            </a:r>
          </a:p>
          <a:p>
            <a:pPr marL="231775" indent="-231775">
              <a:buFont typeface="Arial" panose="020B0604020202020204" pitchFamily="34" charset="0"/>
              <a:buChar char="•"/>
            </a:pPr>
            <a:r>
              <a:rPr lang="en-US">
                <a:latin typeface="Arial" charset="0"/>
              </a:rPr>
              <a:t>Red or brown patch that is rough and scaly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156A2-DD5D-4640-8B11-4A63297ADB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9796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25810-4BF5-4BD0-BA6A-325471EBF56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73731" name="Rectangle 2"/>
          <p:cNvSpPr>
            <a:spLocks noGrp="1" noRot="1" noChangeAspect="1" noChangeArrowheads="1" noTextEdit="1"/>
          </p:cNvSpPr>
          <p:nvPr>
            <p:ph type="sldImg"/>
          </p:nvPr>
        </p:nvSpPr>
        <p:spPr>
          <a:xfrm>
            <a:off x="1239838" y="228600"/>
            <a:ext cx="4721225" cy="2655888"/>
          </a:xfrm>
          <a:ln/>
        </p:spPr>
      </p:sp>
      <p:sp>
        <p:nvSpPr>
          <p:cNvPr id="73732" name="Rectangle 3"/>
          <p:cNvSpPr>
            <a:spLocks noGrp="1" noChangeArrowheads="1"/>
          </p:cNvSpPr>
          <p:nvPr>
            <p:ph type="body" idx="1"/>
          </p:nvPr>
        </p:nvSpPr>
        <p:spPr>
          <a:xfrm>
            <a:off x="190500" y="2995070"/>
            <a:ext cx="6477000" cy="5690144"/>
          </a:xfrm>
          <a:noFill/>
          <a:ln/>
        </p:spPr>
        <p:txBody>
          <a:bodyPr/>
          <a:lstStyle/>
          <a:p>
            <a:pPr>
              <a:spcBef>
                <a:spcPct val="0"/>
              </a:spcBef>
            </a:pPr>
            <a:r>
              <a:rPr lang="en-US" b="1">
                <a:latin typeface="Arial" charset="0"/>
              </a:rPr>
              <a:t>Malignant melanoma</a:t>
            </a:r>
          </a:p>
          <a:p>
            <a:pPr>
              <a:spcBef>
                <a:spcPct val="0"/>
              </a:spcBef>
            </a:pPr>
            <a:r>
              <a:rPr lang="en-US">
                <a:latin typeface="Arial" charset="0"/>
              </a:rPr>
              <a:t>Melanoma is often curable if it is detected and treated in its early stages. In men, melanoma is found most often on the area between the shoulders and hips or on the head and neck. In women, melanoma often develops on the lower legs. It may also appear under the fingernails or toenails or on the palms or soles. The chance of developing melanoma increases with age, but it affects all age groups and is one of the most common cancers in young adults. It is very invasive and it can spread quickly if undetected. It is fatal if not caught in time.</a:t>
            </a:r>
          </a:p>
          <a:p>
            <a:pPr>
              <a:spcBef>
                <a:spcPct val="0"/>
              </a:spcBef>
            </a:pPr>
            <a:endParaRPr lang="en-US">
              <a:latin typeface="Arial" charset="0"/>
            </a:endParaRPr>
          </a:p>
          <a:p>
            <a:pPr>
              <a:spcBef>
                <a:spcPct val="0"/>
              </a:spcBef>
            </a:pPr>
            <a:r>
              <a:rPr lang="en-US" b="1">
                <a:latin typeface="Arial" charset="0"/>
              </a:rPr>
              <a:t>Signs of melanoma:</a:t>
            </a:r>
          </a:p>
          <a:p>
            <a:pPr marL="230188" indent="-230188">
              <a:lnSpc>
                <a:spcPct val="90000"/>
              </a:lnSpc>
              <a:buFontTx/>
              <a:buChar char="•"/>
            </a:pPr>
            <a:r>
              <a:rPr lang="en-US">
                <a:latin typeface="Arial" charset="0"/>
              </a:rPr>
              <a:t>A </a:t>
            </a:r>
            <a:r>
              <a:rPr lang="en-US" i="1">
                <a:latin typeface="Arial" charset="0"/>
              </a:rPr>
              <a:t>skin</a:t>
            </a:r>
            <a:r>
              <a:rPr lang="en-US">
                <a:latin typeface="Arial" charset="0"/>
              </a:rPr>
              <a:t> growth that increases in size and looks pearly, translucent, tan, brown, black, red, pink, or multicolored.</a:t>
            </a:r>
          </a:p>
          <a:p>
            <a:pPr marL="230188" indent="-230188">
              <a:lnSpc>
                <a:spcPct val="90000"/>
              </a:lnSpc>
              <a:buFontTx/>
              <a:buChar char="•"/>
            </a:pPr>
            <a:r>
              <a:rPr lang="en-US">
                <a:latin typeface="Arial" charset="0"/>
              </a:rPr>
              <a:t>A mole that changes in color or in texture, becomes irregular in shape, gets larger, or is bigger than a pencil eraser.</a:t>
            </a:r>
          </a:p>
          <a:p>
            <a:pPr marL="230188" indent="-230188">
              <a:lnSpc>
                <a:spcPct val="90000"/>
              </a:lnSpc>
              <a:buFontTx/>
              <a:buChar char="•"/>
            </a:pPr>
            <a:r>
              <a:rPr lang="en-US">
                <a:latin typeface="Arial" charset="0"/>
              </a:rPr>
              <a:t>A spot or growth that continues to itch, hurt, crust, scab, erode, or bleed.</a:t>
            </a:r>
          </a:p>
          <a:p>
            <a:pPr marL="230188" indent="-230188">
              <a:lnSpc>
                <a:spcPct val="90000"/>
              </a:lnSpc>
              <a:buFontTx/>
              <a:buChar char="•"/>
            </a:pPr>
            <a:r>
              <a:rPr lang="en-US">
                <a:latin typeface="Arial" charset="0"/>
              </a:rPr>
              <a:t>An open sore that lasts for more than 4 weeks, or heals and then reopens.</a:t>
            </a:r>
          </a:p>
          <a:p>
            <a:pPr marL="230188" indent="-230188">
              <a:lnSpc>
                <a:spcPct val="90000"/>
              </a:lnSpc>
              <a:buFontTx/>
              <a:buChar char="•"/>
            </a:pPr>
            <a:r>
              <a:rPr lang="en-US">
                <a:latin typeface="Arial" charset="0"/>
              </a:rPr>
              <a:t>A scaly or crusty bump that is horny, dry, and rough and may produce a pricking or tender sensation. </a:t>
            </a:r>
          </a:p>
          <a:p>
            <a:pPr>
              <a:lnSpc>
                <a:spcPct val="90000"/>
              </a:lnSpc>
            </a:pPr>
            <a:endParaRPr lang="en-US" b="1">
              <a:latin typeface="Arial" charset="0"/>
            </a:endParaRPr>
          </a:p>
          <a:p>
            <a:pPr>
              <a:lnSpc>
                <a:spcPct val="90000"/>
              </a:lnSpc>
            </a:pPr>
            <a:r>
              <a:rPr lang="en-US" b="1">
                <a:latin typeface="Arial" charset="0"/>
              </a:rPr>
              <a:t>What causes Melanoma?</a:t>
            </a:r>
          </a:p>
          <a:p>
            <a:pPr>
              <a:spcBef>
                <a:spcPct val="0"/>
              </a:spcBef>
            </a:pPr>
            <a:r>
              <a:rPr lang="en-US">
                <a:latin typeface="Arial" charset="0"/>
              </a:rPr>
              <a:t>Caused by the uncontrolled growth of </a:t>
            </a:r>
            <a:r>
              <a:rPr lang="en-US" err="1">
                <a:latin typeface="Arial" charset="0"/>
              </a:rPr>
              <a:t>melanocytes</a:t>
            </a:r>
            <a:r>
              <a:rPr lang="en-US">
                <a:latin typeface="Arial" charset="0"/>
              </a:rPr>
              <a:t> in the basal cell layer, it is more </a:t>
            </a:r>
          </a:p>
          <a:p>
            <a:pPr>
              <a:spcBef>
                <a:spcPct val="0"/>
              </a:spcBef>
            </a:pPr>
            <a:r>
              <a:rPr lang="en-US">
                <a:latin typeface="Arial" charset="0"/>
              </a:rPr>
              <a:t>dangerous than other skin cancers because these cells break off and can penetrate other </a:t>
            </a:r>
          </a:p>
          <a:p>
            <a:pPr>
              <a:spcBef>
                <a:spcPct val="0"/>
              </a:spcBef>
            </a:pPr>
            <a:r>
              <a:rPr lang="en-US">
                <a:latin typeface="Arial" charset="0"/>
              </a:rPr>
              <a:t>body tissues easily.</a:t>
            </a:r>
          </a:p>
          <a:p>
            <a:pPr>
              <a:spcBef>
                <a:spcPct val="0"/>
              </a:spcBef>
            </a:pPr>
            <a:endParaRPr lang="en-US">
              <a:latin typeface="Arial" charset="0"/>
            </a:endParaRPr>
          </a:p>
          <a:p>
            <a:pPr>
              <a:spcBef>
                <a:spcPct val="0"/>
              </a:spcBef>
            </a:pPr>
            <a:r>
              <a:rPr lang="en-GB" b="1">
                <a:latin typeface="Arial" charset="0"/>
              </a:rPr>
              <a:t>What increases the risk of basal cell carcinoma?</a:t>
            </a:r>
          </a:p>
          <a:p>
            <a:pPr marL="171450" indent="-171450">
              <a:spcBef>
                <a:spcPct val="0"/>
              </a:spcBef>
              <a:buFont typeface="Arial" panose="020B0604020202020204" pitchFamily="34" charset="0"/>
              <a:buChar char="•"/>
            </a:pPr>
            <a:r>
              <a:rPr lang="en-GB">
                <a:latin typeface="Arial" charset="0"/>
              </a:rPr>
              <a:t> Caucasians with moles</a:t>
            </a:r>
          </a:p>
          <a:p>
            <a:pPr marL="171450" indent="-171450">
              <a:spcBef>
                <a:spcPct val="0"/>
              </a:spcBef>
              <a:buFont typeface="Arial" panose="020B0604020202020204" pitchFamily="34" charset="0"/>
              <a:buChar char="•"/>
            </a:pPr>
            <a:r>
              <a:rPr lang="en-GB">
                <a:latin typeface="Arial" charset="0"/>
              </a:rPr>
              <a:t> Family history </a:t>
            </a:r>
          </a:p>
          <a:p>
            <a:pPr marL="171450" indent="-171450">
              <a:spcBef>
                <a:spcPct val="0"/>
              </a:spcBef>
              <a:buFont typeface="Arial" panose="020B0604020202020204" pitchFamily="34" charset="0"/>
              <a:buChar char="•"/>
            </a:pPr>
            <a:r>
              <a:rPr lang="en-GB">
                <a:latin typeface="Arial" charset="0"/>
              </a:rPr>
              <a:t> Caucasian with fair skin is twice as likely to get this than an olive skin </a:t>
            </a:r>
          </a:p>
          <a:p>
            <a:pPr marL="171450" indent="-171450">
              <a:spcBef>
                <a:spcPct val="0"/>
              </a:spcBef>
              <a:buFont typeface="Arial" panose="020B0604020202020204" pitchFamily="34" charset="0"/>
              <a:buChar char="•"/>
            </a:pPr>
            <a:r>
              <a:rPr lang="en-GB">
                <a:latin typeface="Arial" charset="0"/>
              </a:rPr>
              <a:t> Redheads and blondes are 2-4 times more likely to develop melanoma </a:t>
            </a:r>
          </a:p>
          <a:p>
            <a:pPr marL="171450" indent="-171450">
              <a:spcBef>
                <a:spcPct val="0"/>
              </a:spcBef>
              <a:buFont typeface="Arial" panose="020B0604020202020204" pitchFamily="34" charset="0"/>
              <a:buChar char="•"/>
            </a:pPr>
            <a:r>
              <a:rPr lang="en-GB">
                <a:latin typeface="Arial" charset="0"/>
              </a:rPr>
              <a:t> Excessive sun exposure in the first 10-15 years of your life will triple your chance of development </a:t>
            </a:r>
            <a:endParaRPr lang="en-US">
              <a:latin typeface="Arial" charset="0"/>
            </a:endParaRPr>
          </a:p>
        </p:txBody>
      </p:sp>
    </p:spTree>
    <p:extLst>
      <p:ext uri="{BB962C8B-B14F-4D97-AF65-F5344CB8AC3E}">
        <p14:creationId xmlns:p14="http://schemas.microsoft.com/office/powerpoint/2010/main" val="584764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8425" y="285750"/>
            <a:ext cx="4095750" cy="2305050"/>
          </a:xfrm>
        </p:spPr>
      </p:sp>
      <p:sp>
        <p:nvSpPr>
          <p:cNvPr id="3" name="Notes Placeholder 2"/>
          <p:cNvSpPr>
            <a:spLocks noGrp="1"/>
          </p:cNvSpPr>
          <p:nvPr>
            <p:ph type="body" idx="1"/>
          </p:nvPr>
        </p:nvSpPr>
        <p:spPr>
          <a:xfrm>
            <a:off x="247650" y="2879678"/>
            <a:ext cx="6343650" cy="5950423"/>
          </a:xfrm>
        </p:spPr>
        <p:txBody>
          <a:bodyPr/>
          <a:lstStyle/>
          <a:p>
            <a:r>
              <a:rPr lang="en-US">
                <a:latin typeface="Arial" charset="0"/>
              </a:rPr>
              <a:t>Since moles may develop into melanoma or indicate an increased risk for melanoma, it is important to know the difference between melanoma and an ordinary mole. An ordinary mole is usually an evenly-colored brown, tan, or black spot in the skin. It can be either flat or raised, round or oval. Moles are generally smaller than a pencil eraser (1/4 inch) in diameter. They may be present at birth or appear during childhood or adulthood. Several moles may appear at the same time, especially in areas that have been exposed to the sun.</a:t>
            </a:r>
            <a:br>
              <a:rPr lang="en-US">
                <a:latin typeface="Arial" charset="0"/>
              </a:rPr>
            </a:br>
            <a:br>
              <a:rPr lang="en-US">
                <a:latin typeface="Arial" charset="0"/>
              </a:rPr>
            </a:br>
            <a:r>
              <a:rPr lang="en-US">
                <a:latin typeface="Arial" charset="0"/>
              </a:rPr>
              <a:t>Once a mole develops, it usually stays the same size, shape, and color for several years. Most people have moles that are almost always harmless. However, it is important to recognize changes in a mole that may suggest melanoma is developing.</a:t>
            </a:r>
            <a:br>
              <a:rPr lang="en-US">
                <a:latin typeface="Arial" charset="0"/>
              </a:rPr>
            </a:br>
            <a:br>
              <a:rPr lang="en-US">
                <a:latin typeface="Arial" charset="0"/>
              </a:rPr>
            </a:br>
            <a:r>
              <a:rPr lang="en-US">
                <a:latin typeface="Arial" charset="0"/>
              </a:rPr>
              <a:t>The following ABCDEFG system can help tell a normal mole from one that could be melanoma.</a:t>
            </a:r>
            <a:br>
              <a:rPr lang="en-US">
                <a:latin typeface="Arial" charset="0"/>
              </a:rPr>
            </a:br>
            <a:br>
              <a:rPr lang="en-US">
                <a:latin typeface="Arial" charset="0"/>
              </a:rPr>
            </a:br>
            <a:r>
              <a:rPr lang="en-US" b="1">
                <a:latin typeface="Arial" charset="0"/>
              </a:rPr>
              <a:t>A</a:t>
            </a:r>
            <a:r>
              <a:rPr lang="en-US">
                <a:latin typeface="Arial" charset="0"/>
              </a:rPr>
              <a:t> = Asymmetry: Melanoma lesions are typically asymmetrical, whereas benign moles are typically round and symmetrical. </a:t>
            </a:r>
          </a:p>
          <a:p>
            <a:r>
              <a:rPr lang="en-US" b="1">
                <a:latin typeface="Arial" charset="0"/>
              </a:rPr>
              <a:t>B</a:t>
            </a:r>
            <a:r>
              <a:rPr lang="en-US">
                <a:latin typeface="Arial" charset="0"/>
              </a:rPr>
              <a:t> = Border: Melanoma lesions frequently have uneven or irregular borders (i.e., ragged or notched edges), whereas benign moles have smooth, even borders. </a:t>
            </a:r>
          </a:p>
          <a:p>
            <a:r>
              <a:rPr lang="en-US" b="1">
                <a:latin typeface="Arial" charset="0"/>
              </a:rPr>
              <a:t>C</a:t>
            </a:r>
            <a:r>
              <a:rPr lang="en-US">
                <a:latin typeface="Arial" charset="0"/>
              </a:rPr>
              <a:t> = Color: Melanoma lesions often contain multiple shades of brown or black, whereas benign moles are usually a single shade of brown. </a:t>
            </a:r>
          </a:p>
          <a:p>
            <a:r>
              <a:rPr lang="en-US" b="1">
                <a:latin typeface="Arial" charset="0"/>
              </a:rPr>
              <a:t>D</a:t>
            </a:r>
            <a:r>
              <a:rPr lang="en-US">
                <a:latin typeface="Arial" charset="0"/>
              </a:rPr>
              <a:t> = Diameter: Early melanoma lesions are often more than 6 mm in diameter, whereas benign moles are usually less than 6 mm in diameter.</a:t>
            </a:r>
          </a:p>
          <a:p>
            <a:r>
              <a:rPr lang="en-US" b="1">
                <a:latin typeface="Arial" charset="0"/>
              </a:rPr>
              <a:t>E</a:t>
            </a:r>
            <a:r>
              <a:rPr lang="en-US">
                <a:latin typeface="Arial" charset="0"/>
              </a:rPr>
              <a:t> = Elevation</a:t>
            </a:r>
            <a:r>
              <a:rPr lang="en-GB">
                <a:latin typeface="Arial" charset="0"/>
              </a:rPr>
              <a:t> or enlargement.</a:t>
            </a:r>
          </a:p>
          <a:p>
            <a:r>
              <a:rPr lang="en-GB">
                <a:latin typeface="Arial" charset="0"/>
              </a:rPr>
              <a:t>Newly added:</a:t>
            </a:r>
            <a:br>
              <a:rPr lang="en-US">
                <a:latin typeface="Arial" charset="0"/>
              </a:rPr>
            </a:br>
            <a:r>
              <a:rPr lang="en-US" b="1">
                <a:latin typeface="Arial" charset="0"/>
              </a:rPr>
              <a:t>F </a:t>
            </a:r>
            <a:r>
              <a:rPr lang="en-US">
                <a:latin typeface="Arial" charset="0"/>
              </a:rPr>
              <a:t>= Feeling or change in sensation e.g. itching or unusual sensation.</a:t>
            </a:r>
            <a:br>
              <a:rPr lang="en-US">
                <a:latin typeface="Arial" charset="0"/>
              </a:rPr>
            </a:br>
            <a:r>
              <a:rPr lang="en-US" b="1">
                <a:latin typeface="Arial" charset="0"/>
              </a:rPr>
              <a:t>G </a:t>
            </a:r>
            <a:r>
              <a:rPr lang="en-US">
                <a:latin typeface="Arial" charset="0"/>
              </a:rPr>
              <a:t>= Growth. Noticeable increase in size.</a:t>
            </a:r>
            <a:endParaRPr lang="en-GB">
              <a:latin typeface="Arial" charset="0"/>
            </a:endParaRPr>
          </a:p>
          <a:p>
            <a:pPr>
              <a:spcBef>
                <a:spcPct val="0"/>
              </a:spcBef>
            </a:pPr>
            <a:endParaRPr lang="en-GB">
              <a:latin typeface="Arial" charset="0"/>
            </a:endParaRPr>
          </a:p>
          <a:p>
            <a:pPr>
              <a:spcBef>
                <a:spcPct val="0"/>
              </a:spcBef>
            </a:pPr>
            <a:r>
              <a:rPr lang="en-US">
                <a:latin typeface="Arial" charset="0"/>
              </a:rPr>
              <a:t>It is worth noting that some melanomas do not conform to the A-B-C-D-E-F-G criteria, so any suspicious mole should be examined by a Dermatologist.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156A2-DD5D-4640-8B11-4A63297ADB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048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Use this time to open up the classroom for any questions the students may have. You may also want to develop a list of review questions to ask the group in order to test retention</a:t>
            </a:r>
            <a:r>
              <a:rPr lang="en-US" baseline="0">
                <a:latin typeface="Arial" panose="020B0604020202020204" pitchFamily="34" charset="0"/>
                <a:cs typeface="Arial" panose="020B0604020202020204" pitchFamily="34" charset="0"/>
              </a:rPr>
              <a:t> of material presented. </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EC683-C0C1-4AAF-9616-7B4DFB8E0BC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626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96850"/>
            <a:ext cx="3270250" cy="1839913"/>
          </a:xfrm>
          <a:prstGeom prst="rect">
            <a:avLst/>
          </a:prstGeom>
        </p:spPr>
      </p:sp>
      <p:sp>
        <p:nvSpPr>
          <p:cNvPr id="3" name="Notes Placeholder 2"/>
          <p:cNvSpPr>
            <a:spLocks noGrp="1"/>
          </p:cNvSpPr>
          <p:nvPr>
            <p:ph type="body" idx="1"/>
          </p:nvPr>
        </p:nvSpPr>
        <p:spPr>
          <a:xfrm>
            <a:off x="176463" y="2237014"/>
            <a:ext cx="6564202" cy="6615673"/>
          </a:xfrm>
        </p:spPr>
        <p:txBody>
          <a:bodyPr/>
          <a:lstStyle/>
          <a:p>
            <a:r>
              <a:rPr lang="en-US" sz="1050" b="1">
                <a:latin typeface="Arial" panose="020B0604020202020204" pitchFamily="34" charset="0"/>
                <a:cs typeface="Arial" panose="020B0604020202020204" pitchFamily="34" charset="0"/>
              </a:rPr>
              <a:t>What is Acne?</a:t>
            </a:r>
            <a:endParaRPr lang="en-US" sz="1050">
              <a:latin typeface="Arial" panose="020B0604020202020204" pitchFamily="34" charset="0"/>
              <a:cs typeface="Arial" panose="020B0604020202020204" pitchFamily="34" charset="0"/>
            </a:endParaRPr>
          </a:p>
          <a:p>
            <a:r>
              <a:rPr lang="en-GB" sz="1050">
                <a:latin typeface="Arial" panose="020B0604020202020204" pitchFamily="34" charset="0"/>
                <a:cs typeface="Arial" panose="020B0604020202020204" pitchFamily="34" charset="0"/>
              </a:rPr>
              <a:t>A genetic disease causing the malfunction of the </a:t>
            </a:r>
            <a:r>
              <a:rPr lang="en-GB" sz="1050" err="1">
                <a:latin typeface="Arial" panose="020B0604020202020204" pitchFamily="34" charset="0"/>
                <a:cs typeface="Arial" panose="020B0604020202020204" pitchFamily="34" charset="0"/>
              </a:rPr>
              <a:t>pilosebaceous</a:t>
            </a:r>
            <a:r>
              <a:rPr lang="en-GB" sz="1050">
                <a:latin typeface="Arial" panose="020B0604020202020204" pitchFamily="34" charset="0"/>
                <a:cs typeface="Arial" panose="020B0604020202020204" pitchFamily="34" charset="0"/>
              </a:rPr>
              <a:t> unit, characterized by any lesions from </a:t>
            </a:r>
            <a:r>
              <a:rPr lang="en-GB" sz="1050" err="1">
                <a:latin typeface="Arial" panose="020B0604020202020204" pitchFamily="34" charset="0"/>
                <a:cs typeface="Arial" panose="020B0604020202020204" pitchFamily="34" charset="0"/>
              </a:rPr>
              <a:t>comedones</a:t>
            </a:r>
            <a:r>
              <a:rPr lang="en-GB" sz="1050">
                <a:latin typeface="Arial" panose="020B0604020202020204" pitchFamily="34" charset="0"/>
                <a:cs typeface="Arial" panose="020B0604020202020204" pitchFamily="34" charset="0"/>
              </a:rPr>
              <a:t> to pustules to cysts. </a:t>
            </a:r>
            <a:r>
              <a:rPr lang="en-US" sz="1050">
                <a:latin typeface="Arial" panose="020B0604020202020204" pitchFamily="34" charset="0"/>
                <a:cs typeface="Arial" panose="020B0604020202020204" pitchFamily="34" charset="0"/>
              </a:rPr>
              <a:t>Acne is the term used to describe clogged pores and</a:t>
            </a:r>
            <a:r>
              <a:rPr lang="en-US" sz="1050" baseline="0">
                <a:latin typeface="Arial" panose="020B0604020202020204" pitchFamily="34" charset="0"/>
                <a:cs typeface="Arial" panose="020B0604020202020204" pitchFamily="34" charset="0"/>
              </a:rPr>
              <a:t> </a:t>
            </a:r>
            <a:r>
              <a:rPr lang="en-US" sz="1050">
                <a:latin typeface="Arial" panose="020B0604020202020204" pitchFamily="34" charset="0"/>
                <a:cs typeface="Arial" panose="020B0604020202020204" pitchFamily="34" charset="0"/>
              </a:rPr>
              <a:t>pimples, including cysts or nodules</a:t>
            </a:r>
            <a:r>
              <a:rPr lang="en-US" sz="1050" baseline="0">
                <a:latin typeface="Arial" panose="020B0604020202020204" pitchFamily="34" charset="0"/>
                <a:cs typeface="Arial" panose="020B0604020202020204" pitchFamily="34" charset="0"/>
              </a:rPr>
              <a:t> </a:t>
            </a:r>
            <a:r>
              <a:rPr lang="en-US" sz="1050">
                <a:latin typeface="Arial" panose="020B0604020202020204" pitchFamily="34" charset="0"/>
                <a:cs typeface="Arial" panose="020B0604020202020204" pitchFamily="34" charset="0"/>
              </a:rPr>
              <a:t>that occur on the face, neck, chest, back, shoulders and even the upper arms. Acne affects most teenagers to some extent. However, the disease is not restricted to any age group; adults in their 20s – even into their 40s – can get acne. While not a life-threatening condition, acne can be upsetting and disfiguring. When severe, acne can lead to serious and permanent scarring. According to the American Academy of Dermatology, acne is the most common skin disorder in the United States</a:t>
            </a:r>
            <a:r>
              <a:rPr lang="en-US" sz="1050" baseline="0">
                <a:latin typeface="Arial" pitchFamily="34" charset="0"/>
                <a:cs typeface="Arial" pitchFamily="34" charset="0"/>
              </a:rPr>
              <a:t>. Based upon studies, a</a:t>
            </a:r>
            <a:r>
              <a:rPr lang="en-US" sz="1050">
                <a:latin typeface="Arial" panose="020B0604020202020204" pitchFamily="34" charset="0"/>
                <a:cs typeface="Arial" panose="020B0604020202020204" pitchFamily="34" charset="0"/>
              </a:rPr>
              <a:t>pproximately 85% of people between the ages of 12 and 24 experience at least minor acne.</a:t>
            </a:r>
            <a:r>
              <a:rPr lang="en-US" sz="1050" baseline="0">
                <a:latin typeface="Arial" panose="020B0604020202020204" pitchFamily="34" charset="0"/>
                <a:cs typeface="Arial" panose="020B0604020202020204" pitchFamily="34" charset="0"/>
              </a:rPr>
              <a:t> </a:t>
            </a:r>
          </a:p>
          <a:p>
            <a:endParaRPr lang="en-US" sz="1050" b="1">
              <a:latin typeface="Arial" panose="020B0604020202020204" pitchFamily="34" charset="0"/>
              <a:cs typeface="Arial" panose="020B0604020202020204" pitchFamily="34" charset="0"/>
            </a:endParaRPr>
          </a:p>
          <a:p>
            <a:r>
              <a:rPr lang="en-US" sz="1050" b="1">
                <a:latin typeface="Arial" panose="020B0604020202020204" pitchFamily="34" charset="0"/>
                <a:cs typeface="Arial" panose="020B0604020202020204" pitchFamily="34" charset="0"/>
              </a:rPr>
              <a:t>The American Dermatologist Association finds that:</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60 million Americans have active acne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17 million adults are </a:t>
            </a:r>
            <a:r>
              <a:rPr lang="en-US" sz="1050" u="sng">
                <a:latin typeface="Arial" panose="020B0604020202020204" pitchFamily="34" charset="0"/>
                <a:cs typeface="Arial" panose="020B0604020202020204" pitchFamily="34" charset="0"/>
              </a:rPr>
              <a:t>diagnosed</a:t>
            </a:r>
            <a:r>
              <a:rPr lang="en-US" sz="1050">
                <a:latin typeface="Arial" panose="020B0604020202020204" pitchFamily="34" charset="0"/>
                <a:cs typeface="Arial" panose="020B0604020202020204" pitchFamily="34" charset="0"/>
              </a:rPr>
              <a:t> with acne in the US (keep in mind that these are the ones that have sought help)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40-55% of adults between the ages of 20-40 years old have a low grade, persistent acne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54% women 25yrs+ have acne</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Only 11% of acne sufferers seek help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Acne affects people regardless of age, gender or race. </a:t>
            </a:r>
          </a:p>
          <a:p>
            <a:pPr marL="0" marR="0" indent="0" algn="l" defTabSz="914400" rtl="0" eaLnBrk="0" fontAlgn="base" latinLnBrk="0" hangingPunct="0">
              <a:buClrTx/>
              <a:buSzTx/>
              <a:buFontTx/>
              <a:buNone/>
              <a:tabLst/>
              <a:defRPr/>
            </a:pPr>
            <a:endParaRPr lang="en-US" sz="1050" baseline="0">
              <a:latin typeface="Arial" panose="020B0604020202020204" pitchFamily="34" charset="0"/>
              <a:cs typeface="Arial" panose="020B0604020202020204" pitchFamily="34" charset="0"/>
            </a:endParaRPr>
          </a:p>
          <a:p>
            <a:pPr marL="0" marR="0" indent="0" algn="l" defTabSz="914400" rtl="0" eaLnBrk="0" fontAlgn="base" latinLnBrk="0" hangingPunct="0">
              <a:buClrTx/>
              <a:buSzTx/>
              <a:buFontTx/>
              <a:buNone/>
              <a:tabLst/>
              <a:defRPr/>
            </a:pPr>
            <a:r>
              <a:rPr lang="en-US" sz="1050" baseline="0">
                <a:latin typeface="Arial" panose="020B0604020202020204" pitchFamily="34" charset="0"/>
                <a:cs typeface="Arial" panose="020B0604020202020204" pitchFamily="34" charset="0"/>
              </a:rPr>
              <a:t>So what are people doing to help treat and clear their skin? </a:t>
            </a:r>
          </a:p>
          <a:p>
            <a:pPr marL="171450" marR="0" indent="-171450" algn="l" defTabSz="914400" rtl="0" eaLnBrk="0" fontAlgn="base" latinLnBrk="0" hangingPunct="0">
              <a:buClrTx/>
              <a:buSzTx/>
              <a:buFont typeface="Arial" panose="020B0604020202020204" pitchFamily="34" charset="0"/>
              <a:buChar char="•"/>
              <a:tabLst/>
              <a:defRPr/>
            </a:pPr>
            <a:r>
              <a:rPr lang="en-US" sz="1050" baseline="0">
                <a:latin typeface="Arial" panose="020B0604020202020204" pitchFamily="34" charset="0"/>
                <a:cs typeface="Arial" panose="020B0604020202020204" pitchFamily="34" charset="0"/>
              </a:rPr>
              <a:t>40% really do nothing about it…they feel it will clear up on its own (a large percentage could use the help of a PST!)</a:t>
            </a:r>
          </a:p>
          <a:p>
            <a:pPr marL="171450" indent="-171450">
              <a:buFont typeface="Arial" panose="020B0604020202020204" pitchFamily="34" charset="0"/>
              <a:buChar char="•"/>
            </a:pPr>
            <a:r>
              <a:rPr lang="en-US" sz="1050" baseline="0">
                <a:latin typeface="Arial" panose="020B0604020202020204" pitchFamily="34" charset="0"/>
                <a:cs typeface="Arial" panose="020B0604020202020204" pitchFamily="34" charset="0"/>
              </a:rPr>
              <a:t>30% use over the counter products</a:t>
            </a:r>
          </a:p>
          <a:p>
            <a:pPr marL="171450" marR="0" indent="-171450" algn="l" defTabSz="914400" rtl="0" eaLnBrk="0" fontAlgn="base" latinLnBrk="0" hangingPunct="0">
              <a:buClrTx/>
              <a:buSzTx/>
              <a:buFont typeface="Arial" panose="020B0604020202020204" pitchFamily="34" charset="0"/>
              <a:buChar char="•"/>
              <a:tabLst/>
              <a:defRPr/>
            </a:pPr>
            <a:r>
              <a:rPr lang="en-US" sz="1050" b="1" baseline="0">
                <a:latin typeface="Arial" panose="020B0604020202020204" pitchFamily="34" charset="0"/>
                <a:cs typeface="Arial" panose="020B0604020202020204" pitchFamily="34" charset="0"/>
              </a:rPr>
              <a:t>20% go to a skin center </a:t>
            </a:r>
            <a:r>
              <a:rPr lang="en-US" sz="1050" b="0" baseline="0">
                <a:latin typeface="Arial" panose="020B0604020202020204" pitchFamily="34" charset="0"/>
                <a:cs typeface="Arial" panose="020B0604020202020204" pitchFamily="34" charset="0"/>
              </a:rPr>
              <a:t>(Many people with acne, do not have the luxury or budget to seek medical help. This is another opportunity to highlight our ability to help with this disorder with our services and products.)</a:t>
            </a:r>
          </a:p>
          <a:p>
            <a:pPr marL="171450" marR="0" indent="-171450" algn="l" defTabSz="914400" rtl="0" eaLnBrk="0" fontAlgn="base" latinLnBrk="0" hangingPunct="0">
              <a:buClrTx/>
              <a:buSzTx/>
              <a:buFont typeface="Arial" panose="020B0604020202020204" pitchFamily="34" charset="0"/>
              <a:buChar char="•"/>
              <a:tabLst/>
              <a:defRPr/>
            </a:pPr>
            <a:r>
              <a:rPr lang="en-US" sz="1050" baseline="0">
                <a:latin typeface="Arial" panose="020B0604020202020204" pitchFamily="34" charset="0"/>
                <a:cs typeface="Arial" panose="020B0604020202020204" pitchFamily="34" charset="0"/>
              </a:rPr>
              <a:t>10% seek a doctor’s help</a:t>
            </a:r>
          </a:p>
          <a:p>
            <a:pPr marL="171450" marR="0" indent="-171450" algn="l" defTabSz="914400" rtl="0" eaLnBrk="0" fontAlgn="base" latinLnBrk="0" hangingPunct="0">
              <a:buClrTx/>
              <a:buSzTx/>
              <a:buFont typeface="Arial" panose="020B0604020202020204" pitchFamily="34" charset="0"/>
              <a:buChar char="•"/>
              <a:tabLst/>
              <a:defRPr/>
            </a:pPr>
            <a:endParaRPr lang="en-US" sz="1050" baseline="0">
              <a:latin typeface="Arial" panose="020B0604020202020204" pitchFamily="34" charset="0"/>
              <a:cs typeface="Arial" panose="020B0604020202020204" pitchFamily="34" charset="0"/>
            </a:endParaRPr>
          </a:p>
          <a:p>
            <a:pPr marL="0" marR="0" indent="0" algn="l" defTabSz="914400" rtl="0" eaLnBrk="0" fontAlgn="base" latinLnBrk="0" hangingPunct="0">
              <a:buClrTx/>
              <a:buSzTx/>
              <a:buFont typeface="Arial" panose="020B0604020202020204" pitchFamily="34" charset="0"/>
              <a:buNone/>
              <a:tabLst/>
              <a:defRPr/>
            </a:pPr>
            <a:r>
              <a:rPr lang="en-US" sz="1050" b="1" baseline="0">
                <a:latin typeface="Arial" panose="020B0604020202020204" pitchFamily="34" charset="0"/>
                <a:cs typeface="Arial" panose="020B0604020202020204" pitchFamily="34" charset="0"/>
              </a:rPr>
              <a:t>Link: </a:t>
            </a:r>
            <a:r>
              <a:rPr lang="en-US" sz="1050" baseline="0">
                <a:latin typeface="Arial" panose="020B0604020202020204" pitchFamily="34" charset="0"/>
                <a:cs typeface="Arial" panose="020B0604020202020204" pitchFamily="34" charset="0"/>
              </a:rPr>
              <a:t>there are 4 contributing factors to acne</a:t>
            </a:r>
          </a:p>
          <a:p>
            <a:pPr marL="0" indent="0">
              <a:buFont typeface="Arial" panose="020B0604020202020204" pitchFamily="34" charset="0"/>
              <a:buNone/>
            </a:pPr>
            <a:endParaRPr lang="en-US" sz="1050">
              <a:latin typeface="Arial" panose="020B0604020202020204" pitchFamily="34" charset="0"/>
              <a:cs typeface="Arial" panose="020B0604020202020204" pitchFamily="34" charset="0"/>
            </a:endParaRPr>
          </a:p>
          <a:p>
            <a:pPr>
              <a:defRPr/>
            </a:pPr>
            <a:r>
              <a:rPr lang="en-US" sz="1050" b="1" baseline="0">
                <a:latin typeface="Arial" panose="020B0604020202020204" pitchFamily="34" charset="0"/>
                <a:cs typeface="Arial" panose="020B0604020202020204" pitchFamily="34" charset="0"/>
              </a:rPr>
              <a:t>References:</a:t>
            </a:r>
          </a:p>
          <a:p>
            <a:pPr marL="171450" indent="-171450">
              <a:buFont typeface="Arial" panose="020B0604020202020204" pitchFamily="34" charset="0"/>
              <a:buChar char="•"/>
            </a:pPr>
            <a:r>
              <a:rPr lang="en-US" sz="1050" baseline="0">
                <a:latin typeface="Arial" panose="020B0604020202020204" pitchFamily="34" charset="0"/>
                <a:cs typeface="Arial" panose="020B0604020202020204" pitchFamily="34" charset="0"/>
              </a:rPr>
              <a:t>http://www.statisticbrain.com/acne-statistics-papule-pustule-nodule/</a:t>
            </a:r>
          </a:p>
          <a:p>
            <a:pPr marL="171450" indent="-171450">
              <a:buFont typeface="Arial" panose="020B0604020202020204" pitchFamily="34" charset="0"/>
              <a:buChar char="•"/>
            </a:pPr>
            <a:r>
              <a:rPr lang="en-US" sz="1050" baseline="0">
                <a:latin typeface="Arial" panose="020B0604020202020204" pitchFamily="34" charset="0"/>
                <a:cs typeface="Arial" panose="020B0604020202020204" pitchFamily="34" charset="0"/>
              </a:rPr>
              <a:t>https://www.aad.org/media-resources/stats-and-facts/conditions/acne</a:t>
            </a:r>
          </a:p>
          <a:p>
            <a:pPr marL="171450" indent="-171450">
              <a:buFont typeface="Arial" panose="020B0604020202020204" pitchFamily="34" charset="0"/>
              <a:buChar char="•"/>
            </a:pPr>
            <a:r>
              <a:rPr lang="en-US" sz="1050" baseline="0">
                <a:latin typeface="Arial" panose="020B0604020202020204" pitchFamily="34" charset="0"/>
                <a:cs typeface="Arial" panose="020B0604020202020204" pitchFamily="34" charset="0"/>
              </a:rPr>
              <a:t>http://www.acne-resource.org/understanding-acne/acne-statistics.html</a:t>
            </a:r>
          </a:p>
          <a:p>
            <a:pPr marL="171450" indent="-171450">
              <a:buFont typeface="Arial" panose="020B0604020202020204" pitchFamily="34" charset="0"/>
              <a:buChar char="•"/>
            </a:pPr>
            <a:r>
              <a:rPr lang="en-US" sz="1050" baseline="0">
                <a:latin typeface="Arial" panose="020B0604020202020204" pitchFamily="34" charset="0"/>
                <a:cs typeface="Arial" panose="020B0604020202020204" pitchFamily="34" charset="0"/>
              </a:rPr>
              <a:t>http://www.bloomberg.com/apps/news?pid=conewsstory&amp;tkr=COPN:SW&amp;sid=aK0MBQHKoXhs</a:t>
            </a:r>
          </a:p>
          <a:p>
            <a:pPr marL="171450" indent="-171450">
              <a:buFont typeface="Arial" panose="020B0604020202020204" pitchFamily="34" charset="0"/>
              <a:buChar char="•"/>
            </a:pPr>
            <a:r>
              <a:rPr lang="en-US" sz="1050" baseline="0">
                <a:latin typeface="Arial" panose="020B0604020202020204" pitchFamily="34" charset="0"/>
                <a:cs typeface="Arial" panose="020B0604020202020204" pitchFamily="34" charset="0"/>
              </a:rPr>
              <a:t>http://www.businesswire.com/news/home/20100507005977/en/Research-Markets-Global-Acne-Market-Estimated-Reach</a:t>
            </a:r>
          </a:p>
          <a:p>
            <a:pPr marL="171450" indent="-171450">
              <a:buFont typeface="Arial" panose="020B0604020202020204" pitchFamily="34" charset="0"/>
              <a:buChar char="•"/>
            </a:pPr>
            <a:r>
              <a:rPr lang="en-US" sz="1050" baseline="0">
                <a:latin typeface="Arial" panose="020B0604020202020204" pitchFamily="34" charset="0"/>
                <a:cs typeface="Arial" panose="020B0604020202020204" pitchFamily="34" charset="0"/>
              </a:rPr>
              <a:t>http://www.nature.com/jid/journal/v134/n6/full/jid2013446a.html</a:t>
            </a:r>
          </a:p>
          <a:p>
            <a:pPr marL="171450" indent="-171450">
              <a:buFont typeface="Arial" panose="020B0604020202020204" pitchFamily="34" charset="0"/>
              <a:buChar char="•"/>
            </a:pPr>
            <a:r>
              <a:rPr lang="en-US" sz="1050" err="1">
                <a:latin typeface="Arial" panose="020B0604020202020204" pitchFamily="34" charset="0"/>
                <a:cs typeface="Arial" panose="020B0604020202020204" pitchFamily="34" charset="0"/>
              </a:rPr>
              <a:t>Bhate</a:t>
            </a:r>
            <a:r>
              <a:rPr lang="en-US" sz="1050">
                <a:latin typeface="Arial" panose="020B0604020202020204" pitchFamily="34" charset="0"/>
                <a:cs typeface="Arial" panose="020B0604020202020204" pitchFamily="34" charset="0"/>
              </a:rPr>
              <a:t> K, Williams HC. Epidemiology of acne vulgaris. Br J </a:t>
            </a:r>
            <a:r>
              <a:rPr lang="en-US" sz="1050" err="1">
                <a:latin typeface="Arial" panose="020B0604020202020204" pitchFamily="34" charset="0"/>
                <a:cs typeface="Arial" panose="020B0604020202020204" pitchFamily="34" charset="0"/>
              </a:rPr>
              <a:t>Dermatol</a:t>
            </a:r>
            <a:r>
              <a:rPr lang="en-US" sz="1050">
                <a:latin typeface="Arial" panose="020B0604020202020204" pitchFamily="34" charset="0"/>
                <a:cs typeface="Arial" panose="020B0604020202020204" pitchFamily="34" charset="0"/>
              </a:rPr>
              <a:t>. 2013Mar;168(3):474-85</a:t>
            </a:r>
            <a:endParaRPr lang="en-US" sz="1050"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98B896-5FDF-4D46-8AEB-CB9117B82F5F}" type="slidenum">
              <a:rPr lang="en-US" smtClean="0"/>
              <a:t>14</a:t>
            </a:fld>
            <a:endParaRPr lang="en-US"/>
          </a:p>
        </p:txBody>
      </p:sp>
    </p:spTree>
    <p:extLst>
      <p:ext uri="{BB962C8B-B14F-4D97-AF65-F5344CB8AC3E}">
        <p14:creationId xmlns:p14="http://schemas.microsoft.com/office/powerpoint/2010/main" val="1810793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The 4 main factors that contribute to acne pathology are:</a:t>
            </a:r>
          </a:p>
          <a:p>
            <a:r>
              <a:rPr lang="en-US">
                <a:latin typeface="Arial" panose="020B0604020202020204" pitchFamily="34" charset="0"/>
                <a:cs typeface="Arial" panose="020B0604020202020204" pitchFamily="34" charset="0"/>
              </a:rPr>
              <a:t>1. The type of follicle and hair found within</a:t>
            </a:r>
          </a:p>
          <a:p>
            <a:r>
              <a:rPr lang="en-US">
                <a:latin typeface="Arial" panose="020B0604020202020204" pitchFamily="34" charset="0"/>
                <a:cs typeface="Arial" panose="020B0604020202020204" pitchFamily="34" charset="0"/>
              </a:rPr>
              <a:t>2. The skin cells and how many are produced and retained</a:t>
            </a:r>
          </a:p>
          <a:p>
            <a:r>
              <a:rPr lang="en-US">
                <a:latin typeface="Arial" panose="020B0604020202020204" pitchFamily="34" charset="0"/>
                <a:cs typeface="Arial" panose="020B0604020202020204" pitchFamily="34" charset="0"/>
              </a:rPr>
              <a:t>3. Sebum which differs in acne skin</a:t>
            </a:r>
          </a:p>
          <a:p>
            <a:r>
              <a:rPr lang="en-US">
                <a:latin typeface="Arial" panose="020B0604020202020204" pitchFamily="34" charset="0"/>
                <a:cs typeface="Arial" panose="020B0604020202020204" pitchFamily="34" charset="0"/>
              </a:rPr>
              <a:t>4. The bacteria found in the follicle and how it behaves</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Link: </a:t>
            </a:r>
            <a:r>
              <a:rPr lang="en-US">
                <a:latin typeface="Arial" panose="020B0604020202020204" pitchFamily="34" charset="0"/>
                <a:cs typeface="Arial" panose="020B0604020202020204" pitchFamily="34" charset="0"/>
              </a:rPr>
              <a:t>let’s discuss each one</a:t>
            </a:r>
            <a:r>
              <a:rPr lang="en-US" baseline="0">
                <a:latin typeface="Arial" panose="020B0604020202020204" pitchFamily="34" charset="0"/>
                <a:cs typeface="Arial" panose="020B0604020202020204" pitchFamily="34" charset="0"/>
              </a:rPr>
              <a:t> more in depth</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8098B896-5FDF-4D46-8AEB-CB9117B82F5F}" type="slidenum">
              <a:rPr lang="en-US" smtClean="0"/>
              <a:t>15</a:t>
            </a:fld>
            <a:endParaRPr lang="en-US"/>
          </a:p>
        </p:txBody>
      </p:sp>
    </p:spTree>
    <p:extLst>
      <p:ext uri="{BB962C8B-B14F-4D97-AF65-F5344CB8AC3E}">
        <p14:creationId xmlns:p14="http://schemas.microsoft.com/office/powerpoint/2010/main" val="119656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a:prstGeom prst="rect">
            <a:avLst/>
          </a:prstGeom>
        </p:spPr>
      </p:sp>
      <p:sp>
        <p:nvSpPr>
          <p:cNvPr id="3" name="Notes Placeholder 2"/>
          <p:cNvSpPr>
            <a:spLocks noGrp="1"/>
          </p:cNvSpPr>
          <p:nvPr>
            <p:ph type="body" idx="1"/>
          </p:nvPr>
        </p:nvSpPr>
        <p:spPr>
          <a:xfrm>
            <a:off x="331967" y="4006760"/>
            <a:ext cx="6194066" cy="4216580"/>
          </a:xfrm>
        </p:spPr>
        <p:txBody>
          <a:bodyPr/>
          <a:lstStyle/>
          <a:p>
            <a:pPr eaLnBrk="1" hangingPunct="1">
              <a:spcBef>
                <a:spcPts val="0"/>
              </a:spcBef>
              <a:defRPr/>
            </a:pPr>
            <a:r>
              <a:rPr lang="en-US" sz="1050" b="1">
                <a:latin typeface="Arial" pitchFamily="34" charset="0"/>
              </a:rPr>
              <a:t>Let’s begin by discussing the follicle. </a:t>
            </a:r>
          </a:p>
          <a:p>
            <a:pPr marL="228600" indent="-228600" eaLnBrk="1" hangingPunct="1">
              <a:spcBef>
                <a:spcPts val="0"/>
              </a:spcBef>
              <a:buFontTx/>
              <a:buChar char="•"/>
              <a:defRPr/>
            </a:pPr>
            <a:r>
              <a:rPr lang="en-US" sz="1050" b="1">
                <a:latin typeface="Arial" pitchFamily="34" charset="0"/>
              </a:rPr>
              <a:t>Vellus follicles: </a:t>
            </a:r>
            <a:r>
              <a:rPr lang="en-US" sz="1050">
                <a:latin typeface="Arial" pitchFamily="34" charset="0"/>
                <a:cs typeface="Arial" pitchFamily="34" charset="0"/>
              </a:rPr>
              <a:t>Vellus follicles are follicles with small openings at the surface of the skin, each follicle containing a tiny hair and sebaceous glands. Some investigators believe that </a:t>
            </a:r>
            <a:r>
              <a:rPr lang="en-US" sz="1050" err="1">
                <a:latin typeface="Arial" pitchFamily="34" charset="0"/>
                <a:cs typeface="Arial" pitchFamily="34" charset="0"/>
              </a:rPr>
              <a:t>vellus</a:t>
            </a:r>
            <a:r>
              <a:rPr lang="en-US" sz="1050">
                <a:latin typeface="Arial" pitchFamily="34" charset="0"/>
                <a:cs typeface="Arial" pitchFamily="34" charset="0"/>
              </a:rPr>
              <a:t> follicles are seldom involved with acne</a:t>
            </a:r>
          </a:p>
          <a:p>
            <a:pPr marL="228600" indent="-228600" eaLnBrk="1" hangingPunct="1">
              <a:spcBef>
                <a:spcPts val="0"/>
              </a:spcBef>
              <a:buFontTx/>
              <a:buChar char="•"/>
              <a:defRPr/>
            </a:pPr>
            <a:r>
              <a:rPr lang="en-US" sz="1050" b="1">
                <a:latin typeface="Arial" pitchFamily="34" charset="0"/>
              </a:rPr>
              <a:t>Sebaceous follicles: </a:t>
            </a:r>
            <a:r>
              <a:rPr lang="en-US" sz="1050">
                <a:latin typeface="Arial" pitchFamily="34" charset="0"/>
              </a:rPr>
              <a:t>comprising a tiny hair and larger multi lobed sebaceous gland </a:t>
            </a:r>
          </a:p>
          <a:p>
            <a:pPr marL="228600" indent="-228600" eaLnBrk="1" hangingPunct="1">
              <a:spcBef>
                <a:spcPts val="0"/>
              </a:spcBef>
              <a:buFontTx/>
              <a:buChar char="•"/>
              <a:defRPr/>
            </a:pPr>
            <a:r>
              <a:rPr lang="en-US" sz="1050" b="1">
                <a:latin typeface="Arial" pitchFamily="34" charset="0"/>
              </a:rPr>
              <a:t>Terminal hair follicles: </a:t>
            </a:r>
            <a:r>
              <a:rPr lang="en-US" sz="1050">
                <a:latin typeface="Arial" pitchFamily="34" charset="0"/>
              </a:rPr>
              <a:t>comprising a long, stiff, thick hair and a proportionately sized sebaceous gland</a:t>
            </a:r>
          </a:p>
          <a:p>
            <a:pPr marL="228600" indent="-228600" eaLnBrk="1" hangingPunct="1">
              <a:spcBef>
                <a:spcPts val="0"/>
              </a:spcBef>
              <a:buFontTx/>
              <a:buChar char="•"/>
              <a:defRPr/>
            </a:pPr>
            <a:endParaRPr lang="en-US" sz="1050">
              <a:latin typeface="Arial" pitchFamily="34" charset="0"/>
            </a:endParaRPr>
          </a:p>
          <a:p>
            <a:pPr eaLnBrk="1" hangingPunct="1">
              <a:spcBef>
                <a:spcPts val="0"/>
              </a:spcBef>
              <a:defRPr/>
            </a:pPr>
            <a:r>
              <a:rPr lang="en-US" sz="1050" b="1">
                <a:latin typeface="Arial" pitchFamily="34" charset="0"/>
              </a:rPr>
              <a:t>The sebaceous follicles are the only ones involved in acne, </a:t>
            </a:r>
            <a:r>
              <a:rPr lang="en-US" sz="1050">
                <a:latin typeface="Arial" pitchFamily="34" charset="0"/>
              </a:rPr>
              <a:t>although the other types contribute to the amount of lipids on the surface of the skin.</a:t>
            </a:r>
          </a:p>
          <a:p>
            <a:pPr eaLnBrk="1" hangingPunct="1">
              <a:spcBef>
                <a:spcPts val="0"/>
              </a:spcBef>
              <a:defRPr/>
            </a:pPr>
            <a:r>
              <a:rPr lang="en-US" sz="1050" b="1">
                <a:latin typeface="Arial" pitchFamily="34" charset="0"/>
              </a:rPr>
              <a:t>Sebaceous</a:t>
            </a:r>
            <a:r>
              <a:rPr lang="en-US" sz="1050" b="1" baseline="0">
                <a:latin typeface="Arial" pitchFamily="34" charset="0"/>
              </a:rPr>
              <a:t> </a:t>
            </a:r>
            <a:r>
              <a:rPr lang="en-US" sz="1050" b="1">
                <a:latin typeface="Arial" pitchFamily="34" charset="0"/>
              </a:rPr>
              <a:t>follicles are found only on the face, upper arms, chest and upper back, and acne vulgaris can only occur in these areas</a:t>
            </a:r>
            <a:r>
              <a:rPr lang="en-US" sz="1050">
                <a:latin typeface="Arial" pitchFamily="34" charset="0"/>
              </a:rPr>
              <a:t>. Sebum spreads from the sebaceous follicle</a:t>
            </a:r>
            <a:r>
              <a:rPr lang="en-US" sz="1050" baseline="0">
                <a:latin typeface="Arial" pitchFamily="34" charset="0"/>
              </a:rPr>
              <a:t> </a:t>
            </a:r>
            <a:r>
              <a:rPr lang="en-US" sz="1050">
                <a:latin typeface="Arial" pitchFamily="34" charset="0"/>
              </a:rPr>
              <a:t>onto the hair and skin. It prevents hair from drying out and keeps skin supple. It also inhibits the growth of certain bacteria. B</a:t>
            </a:r>
            <a:r>
              <a:rPr lang="en-US" sz="1050">
                <a:latin typeface="Arial" pitchFamily="34" charset="0"/>
                <a:cs typeface="Arial" pitchFamily="34" charset="0"/>
              </a:rPr>
              <a:t>eard follicles are follicles from</a:t>
            </a:r>
            <a:r>
              <a:rPr lang="en-US" sz="1050" baseline="0">
                <a:latin typeface="Arial" pitchFamily="34" charset="0"/>
                <a:cs typeface="Arial" pitchFamily="34" charset="0"/>
              </a:rPr>
              <a:t> </a:t>
            </a:r>
            <a:r>
              <a:rPr lang="en-US" sz="1050">
                <a:latin typeface="Arial" pitchFamily="34" charset="0"/>
                <a:cs typeface="Arial" pitchFamily="34" charset="0"/>
              </a:rPr>
              <a:t>which long, coarse beard hairs grow. Beard follicles are seldom involved in acne – because the beard hair acts like a wick helping to drain </a:t>
            </a:r>
            <a:r>
              <a:rPr lang="en-US" sz="1050" b="0">
                <a:latin typeface="Arial" pitchFamily="34" charset="0"/>
                <a:cs typeface="Arial" pitchFamily="34" charset="0"/>
              </a:rPr>
              <a:t>sebum</a:t>
            </a:r>
            <a:r>
              <a:rPr lang="en-US" sz="1050" b="1">
                <a:latin typeface="Arial" pitchFamily="34" charset="0"/>
                <a:cs typeface="Arial" pitchFamily="34" charset="0"/>
              </a:rPr>
              <a:t> </a:t>
            </a:r>
            <a:r>
              <a:rPr lang="en-US" sz="1050">
                <a:latin typeface="Arial" pitchFamily="34" charset="0"/>
                <a:cs typeface="Arial" pitchFamily="34" charset="0"/>
              </a:rPr>
              <a:t>from the follicle</a:t>
            </a:r>
            <a:r>
              <a:rPr lang="en-US" sz="1050" baseline="0">
                <a:latin typeface="Arial" pitchFamily="34" charset="0"/>
                <a:cs typeface="Arial" pitchFamily="34" charset="0"/>
              </a:rPr>
              <a:t> </a:t>
            </a:r>
            <a:r>
              <a:rPr lang="en-US" sz="1050">
                <a:latin typeface="Arial" pitchFamily="34" charset="0"/>
                <a:cs typeface="Arial" pitchFamily="34" charset="0"/>
              </a:rPr>
              <a:t>and thus preventing obstruction of the follicle. However hair follicles can become infected with bacteria (in grown) which we refer to as </a:t>
            </a:r>
            <a:r>
              <a:rPr lang="en-US" sz="1050" err="1">
                <a:latin typeface="Arial" pitchFamily="34" charset="0"/>
                <a:cs typeface="Arial" pitchFamily="34" charset="0"/>
              </a:rPr>
              <a:t>Psuedofolliculitis</a:t>
            </a:r>
            <a:r>
              <a:rPr lang="en-US" sz="1050">
                <a:latin typeface="Arial" pitchFamily="34" charset="0"/>
                <a:cs typeface="Arial" pitchFamily="34" charset="0"/>
              </a:rPr>
              <a:t> </a:t>
            </a:r>
            <a:r>
              <a:rPr lang="en-US" sz="1050" err="1">
                <a:latin typeface="Arial" pitchFamily="34" charset="0"/>
                <a:cs typeface="Arial" pitchFamily="34" charset="0"/>
              </a:rPr>
              <a:t>Barbae</a:t>
            </a:r>
            <a:r>
              <a:rPr lang="en-US" sz="1050">
                <a:latin typeface="Arial" pitchFamily="34" charset="0"/>
                <a:cs typeface="Arial" pitchFamily="34" charset="0"/>
              </a:rPr>
              <a:t>.</a:t>
            </a:r>
          </a:p>
          <a:p>
            <a:pPr eaLnBrk="1" hangingPunct="1">
              <a:spcBef>
                <a:spcPts val="0"/>
              </a:spcBef>
              <a:defRPr/>
            </a:pPr>
            <a:endParaRPr lang="en-US" sz="1050">
              <a:latin typeface="Arial" pitchFamily="34" charset="0"/>
              <a:cs typeface="Arial" pitchFamily="34" charset="0"/>
            </a:endParaRPr>
          </a:p>
          <a:p>
            <a:pPr eaLnBrk="1" hangingPunct="1">
              <a:spcBef>
                <a:spcPts val="0"/>
              </a:spcBef>
              <a:defRPr/>
            </a:pPr>
            <a:r>
              <a:rPr lang="en-US" sz="1050" b="1">
                <a:latin typeface="Arial" pitchFamily="34" charset="0"/>
              </a:rPr>
              <a:t>The problem with these sebaceous follicles is that we are still producing waste build up within the follicle but have no wick in order to get rid of it…thus</a:t>
            </a:r>
            <a:r>
              <a:rPr lang="en-US" sz="1050" b="1" baseline="0">
                <a:latin typeface="Arial" pitchFamily="34" charset="0"/>
              </a:rPr>
              <a:t> </a:t>
            </a:r>
            <a:r>
              <a:rPr lang="en-US" sz="1050" b="1">
                <a:latin typeface="Arial" pitchFamily="34" charset="0"/>
              </a:rPr>
              <a:t>congestion builds.</a:t>
            </a:r>
          </a:p>
          <a:p>
            <a:pPr eaLnBrk="1" hangingPunct="1">
              <a:lnSpc>
                <a:spcPct val="95000"/>
              </a:lnSpc>
              <a:spcBef>
                <a:spcPts val="0"/>
              </a:spcBef>
              <a:defRPr/>
            </a:pPr>
            <a:endParaRPr lang="en-US" sz="1050" b="1">
              <a:latin typeface="Arial" pitchFamily="34" charset="0"/>
            </a:endParaRPr>
          </a:p>
          <a:p>
            <a:pPr eaLnBrk="1" hangingPunct="1">
              <a:lnSpc>
                <a:spcPct val="95000"/>
              </a:lnSpc>
              <a:spcBef>
                <a:spcPts val="0"/>
              </a:spcBef>
              <a:defRPr/>
            </a:pPr>
            <a:r>
              <a:rPr lang="en-US" sz="1050" b="1">
                <a:latin typeface="Arial" pitchFamily="34" charset="0"/>
              </a:rPr>
              <a:t>Note:</a:t>
            </a:r>
            <a:r>
              <a:rPr lang="en-US" sz="1050">
                <a:latin typeface="Arial" pitchFamily="34" charset="0"/>
              </a:rPr>
              <a:t> We are not saying that all acne skins do not have a hair, but rather that a thin </a:t>
            </a:r>
            <a:r>
              <a:rPr lang="en-US" sz="1050" err="1">
                <a:latin typeface="Arial" pitchFamily="34" charset="0"/>
              </a:rPr>
              <a:t>vellus</a:t>
            </a:r>
            <a:r>
              <a:rPr lang="en-US" sz="1050">
                <a:latin typeface="Arial" pitchFamily="34" charset="0"/>
              </a:rPr>
              <a:t> hair may not be able to wick out the sebum that is produced in the</a:t>
            </a:r>
            <a:r>
              <a:rPr lang="en-US" sz="1050" baseline="0">
                <a:latin typeface="Arial" pitchFamily="34" charset="0"/>
              </a:rPr>
              <a:t> </a:t>
            </a:r>
            <a:r>
              <a:rPr lang="en-US" sz="1050">
                <a:latin typeface="Arial" pitchFamily="34" charset="0"/>
              </a:rPr>
              <a:t>sebaceous follicle in an acne skin. </a:t>
            </a:r>
          </a:p>
          <a:p>
            <a:endParaRPr lang="en-US" sz="1050"/>
          </a:p>
        </p:txBody>
      </p:sp>
      <p:sp>
        <p:nvSpPr>
          <p:cNvPr id="4" name="Slide Number Placeholder 3"/>
          <p:cNvSpPr>
            <a:spLocks noGrp="1"/>
          </p:cNvSpPr>
          <p:nvPr>
            <p:ph type="sldNum" sz="quarter" idx="10"/>
          </p:nvPr>
        </p:nvSpPr>
        <p:spPr/>
        <p:txBody>
          <a:bodyPr/>
          <a:lstStyle/>
          <a:p>
            <a:fld id="{8098B896-5FDF-4D46-8AEB-CB9117B82F5F}" type="slidenum">
              <a:rPr lang="en-US" smtClean="0"/>
              <a:t>16</a:t>
            </a:fld>
            <a:endParaRPr lang="en-US"/>
          </a:p>
        </p:txBody>
      </p:sp>
    </p:spTree>
    <p:extLst>
      <p:ext uri="{BB962C8B-B14F-4D97-AF65-F5344CB8AC3E}">
        <p14:creationId xmlns:p14="http://schemas.microsoft.com/office/powerpoint/2010/main" val="3871839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49"/>
            <a:ext cx="5486400" cy="4401545"/>
          </a:xfrm>
        </p:spPr>
        <p:txBody>
          <a:bodyPr/>
          <a:lstStyle/>
          <a:p>
            <a:pPr eaLnBrk="1" hangingPunct="1"/>
            <a:r>
              <a:rPr lang="en-US" b="1">
                <a:latin typeface="Arial" panose="020B0604020202020204" pitchFamily="34" charset="0"/>
                <a:cs typeface="Arial" panose="020B0604020202020204" pitchFamily="34" charset="0"/>
              </a:rPr>
              <a:t>Let’s explore cell proliferation now in more detail…</a:t>
            </a:r>
          </a:p>
          <a:p>
            <a:pPr eaLnBrk="1" hangingPunct="1">
              <a:spcBef>
                <a:spcPct val="0"/>
              </a:spcBef>
            </a:pPr>
            <a:r>
              <a:rPr lang="en-US">
                <a:latin typeface="Arial" panose="020B0604020202020204" pitchFamily="34" charset="0"/>
                <a:cs typeface="Arial" panose="020B0604020202020204" pitchFamily="34" charset="0"/>
              </a:rPr>
              <a:t>An over-proliferation of skin cells causes many problems from Psoriasis to acne development. We naturally produce a million dead skin cells about every 40 minutes or 36 million per day and naturally desquamate them, but in acne, the story is quite different. </a:t>
            </a:r>
            <a:r>
              <a:rPr lang="en-GB">
                <a:latin typeface="Arial" panose="020B0604020202020204" pitchFamily="34" charset="0"/>
                <a:cs typeface="Arial" panose="020B0604020202020204" pitchFamily="34" charset="0"/>
              </a:rPr>
              <a:t>The process goes awry in acne as the keratinocytes (dead cells) are being produced at an abnormally rapid rate at least 4-5 times that of the normal follicle</a:t>
            </a:r>
          </a:p>
          <a:p>
            <a:pPr eaLnBrk="1" hangingPunct="1">
              <a:spcBef>
                <a:spcPct val="0"/>
              </a:spcBef>
            </a:pPr>
            <a:endParaRPr lang="en-US">
              <a:latin typeface="Arial" panose="020B0604020202020204" pitchFamily="34" charset="0"/>
              <a:cs typeface="Arial" panose="020B0604020202020204" pitchFamily="34" charset="0"/>
            </a:endParaRPr>
          </a:p>
          <a:p>
            <a:pPr eaLnBrk="1" hangingPunct="1">
              <a:spcBef>
                <a:spcPct val="0"/>
              </a:spcBef>
            </a:pPr>
            <a:r>
              <a:rPr lang="en-GB" b="1">
                <a:latin typeface="Arial" panose="020B0604020202020204" pitchFamily="34" charset="0"/>
                <a:cs typeface="Arial" panose="020B0604020202020204" pitchFamily="34" charset="0"/>
              </a:rPr>
              <a:t>Retention Hyperkeratosis</a:t>
            </a:r>
            <a:r>
              <a:rPr lang="en-GB">
                <a:latin typeface="Arial" panose="020B0604020202020204" pitchFamily="34" charset="0"/>
                <a:cs typeface="Arial" panose="020B0604020202020204" pitchFamily="34" charset="0"/>
              </a:rPr>
              <a:t> is the retention of dead skin cells and the proliferation of additional cells in the follicle of acne prone families.</a:t>
            </a:r>
            <a:r>
              <a:rPr lang="en-GB" b="1">
                <a:latin typeface="Arial" panose="020B0604020202020204" pitchFamily="34" charset="0"/>
                <a:cs typeface="Arial" panose="020B0604020202020204" pitchFamily="34" charset="0"/>
              </a:rPr>
              <a:t>  </a:t>
            </a:r>
          </a:p>
          <a:p>
            <a:pPr eaLnBrk="1" hangingPunct="1">
              <a:spcBef>
                <a:spcPct val="0"/>
              </a:spcBef>
            </a:pPr>
            <a:endParaRPr lang="en-US" b="1">
              <a:latin typeface="Arial" panose="020B0604020202020204" pitchFamily="34" charset="0"/>
              <a:cs typeface="Arial" panose="020B0604020202020204" pitchFamily="34" charset="0"/>
            </a:endParaRPr>
          </a:p>
          <a:p>
            <a:pPr eaLnBrk="1" hangingPunct="1">
              <a:spcBef>
                <a:spcPct val="0"/>
              </a:spcBef>
            </a:pPr>
            <a:r>
              <a:rPr lang="en-US" b="1">
                <a:latin typeface="Arial" panose="020B0604020202020204" pitchFamily="34" charset="0"/>
                <a:cs typeface="Arial" panose="020B0604020202020204" pitchFamily="34" charset="0"/>
              </a:rPr>
              <a:t>Lamellar Granules </a:t>
            </a:r>
            <a:r>
              <a:rPr lang="en-GB">
                <a:latin typeface="Arial" panose="020B0604020202020204" pitchFamily="34" charset="0"/>
                <a:cs typeface="Arial" panose="020B0604020202020204" pitchFamily="34" charset="0"/>
              </a:rPr>
              <a:t>are present in the epidermal cells of the Stratum </a:t>
            </a:r>
            <a:r>
              <a:rPr lang="en-GB" err="1">
                <a:latin typeface="Arial" panose="020B0604020202020204" pitchFamily="34" charset="0"/>
                <a:cs typeface="Arial" panose="020B0604020202020204" pitchFamily="34" charset="0"/>
              </a:rPr>
              <a:t>Corneum</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 they</a:t>
            </a:r>
            <a:r>
              <a:rPr lang="en-US">
                <a:latin typeface="Arial" panose="020B0604020202020204" pitchFamily="34" charset="0"/>
                <a:cs typeface="Arial" panose="020B0604020202020204" pitchFamily="34" charset="0"/>
              </a:rPr>
              <a:t> secrete their lipid contents into the intercellular space in the Stratum </a:t>
            </a:r>
            <a:r>
              <a:rPr lang="en-US" err="1">
                <a:latin typeface="Arial" panose="020B0604020202020204" pitchFamily="34" charset="0"/>
                <a:cs typeface="Arial" panose="020B0604020202020204" pitchFamily="34" charset="0"/>
              </a:rPr>
              <a:t>Corneum</a:t>
            </a:r>
            <a:r>
              <a:rPr lang="en-US">
                <a:latin typeface="Arial" panose="020B0604020202020204" pitchFamily="34" charset="0"/>
                <a:cs typeface="Arial" panose="020B0604020202020204" pitchFamily="34" charset="0"/>
              </a:rPr>
              <a:t>. The enzyme </a:t>
            </a:r>
            <a:r>
              <a:rPr lang="en-US" b="1">
                <a:latin typeface="Arial" panose="020B0604020202020204" pitchFamily="34" charset="0"/>
                <a:cs typeface="Arial" panose="020B0604020202020204" pitchFamily="34" charset="0"/>
              </a:rPr>
              <a:t>cholesterol sulfatase</a:t>
            </a:r>
            <a:r>
              <a:rPr lang="en-US">
                <a:latin typeface="Arial" panose="020B0604020202020204" pitchFamily="34" charset="0"/>
                <a:cs typeface="Arial" panose="020B0604020202020204" pitchFamily="34" charset="0"/>
              </a:rPr>
              <a:t> modifies the lipids, which assists, not only in proper hydration of the epidermis, but in the desquamation process itself. T</a:t>
            </a:r>
            <a:r>
              <a:rPr lang="en-GB">
                <a:latin typeface="Arial" panose="020B0604020202020204" pitchFamily="34" charset="0"/>
                <a:cs typeface="Arial" panose="020B0604020202020204" pitchFamily="34" charset="0"/>
              </a:rPr>
              <a:t>his process keeps the Stratum </a:t>
            </a:r>
            <a:r>
              <a:rPr lang="en-GB" err="1">
                <a:latin typeface="Arial" panose="020B0604020202020204" pitchFamily="34" charset="0"/>
                <a:cs typeface="Arial" panose="020B0604020202020204" pitchFamily="34" charset="0"/>
              </a:rPr>
              <a:t>Corneum</a:t>
            </a:r>
            <a:r>
              <a:rPr lang="en-GB">
                <a:latin typeface="Arial" panose="020B0604020202020204" pitchFamily="34" charset="0"/>
                <a:cs typeface="Arial" panose="020B0604020202020204" pitchFamily="34" charset="0"/>
              </a:rPr>
              <a:t> at its proper cell thickness. There</a:t>
            </a:r>
            <a:r>
              <a:rPr lang="en-GB" baseline="0">
                <a:latin typeface="Arial" panose="020B0604020202020204" pitchFamily="34" charset="0"/>
                <a:cs typeface="Arial" panose="020B0604020202020204" pitchFamily="34" charset="0"/>
              </a:rPr>
              <a:t> are fewer lamellar granules in an acne skin, therefore the skin cells are not as easily shed – forming an impaction plug.</a:t>
            </a:r>
            <a:endParaRPr lang="en-GB">
              <a:latin typeface="Arial" panose="020B0604020202020204" pitchFamily="34" charset="0"/>
              <a:cs typeface="Arial" panose="020B0604020202020204" pitchFamily="34" charset="0"/>
            </a:endParaRPr>
          </a:p>
          <a:p>
            <a:pPr eaLnBrk="1" hangingPunct="1">
              <a:spcBef>
                <a:spcPct val="0"/>
              </a:spcBef>
            </a:pPr>
            <a:endParaRPr lang="en-GB">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b="1">
                <a:latin typeface="Arial" panose="020B0604020202020204" pitchFamily="34" charset="0"/>
                <a:cs typeface="Arial" panose="020B0604020202020204" pitchFamily="34" charset="0"/>
              </a:rPr>
              <a:t>Link:</a:t>
            </a:r>
            <a:r>
              <a:rPr lang="en-US" sz="1200" b="1" baseline="0">
                <a:latin typeface="Arial" panose="020B0604020202020204" pitchFamily="34" charset="0"/>
                <a:cs typeface="Arial" panose="020B0604020202020204" pitchFamily="34" charset="0"/>
              </a:rPr>
              <a:t> </a:t>
            </a:r>
            <a:r>
              <a:rPr lang="en-US" sz="1200" baseline="0">
                <a:latin typeface="Arial" panose="020B0604020202020204" pitchFamily="34" charset="0"/>
                <a:cs typeface="Arial" panose="020B0604020202020204" pitchFamily="34" charset="0"/>
              </a:rPr>
              <a:t>Let’s </a:t>
            </a:r>
            <a:r>
              <a:rPr lang="en-US" sz="1200">
                <a:latin typeface="Arial" panose="020B0604020202020204" pitchFamily="34" charset="0"/>
                <a:cs typeface="Arial" panose="020B0604020202020204" pitchFamily="34" charset="0"/>
              </a:rPr>
              <a:t>look at </a:t>
            </a:r>
            <a:r>
              <a:rPr lang="en-US" sz="1200" baseline="0">
                <a:latin typeface="Arial" panose="020B0604020202020204" pitchFamily="34" charset="0"/>
                <a:cs typeface="Arial" panose="020B0604020202020204" pitchFamily="34" charset="0"/>
              </a:rPr>
              <a:t>some ingredients that target cell proliferation</a:t>
            </a:r>
            <a:r>
              <a:rPr lang="en-US" sz="1200">
                <a:latin typeface="Arial" panose="020B0604020202020204" pitchFamily="34" charset="0"/>
                <a:cs typeface="Arial" panose="020B0604020202020204" pitchFamily="34" charset="0"/>
              </a:rPr>
              <a:t>.</a:t>
            </a:r>
          </a:p>
          <a:p>
            <a:endParaRPr lang="en-US"/>
          </a:p>
        </p:txBody>
      </p:sp>
      <p:sp>
        <p:nvSpPr>
          <p:cNvPr id="4" name="Slide Number Placeholder 3"/>
          <p:cNvSpPr>
            <a:spLocks noGrp="1"/>
          </p:cNvSpPr>
          <p:nvPr>
            <p:ph type="sldNum" sz="quarter" idx="10"/>
          </p:nvPr>
        </p:nvSpPr>
        <p:spPr/>
        <p:txBody>
          <a:bodyPr/>
          <a:lstStyle/>
          <a:p>
            <a:fld id="{8098B896-5FDF-4D46-8AEB-CB9117B82F5F}" type="slidenum">
              <a:rPr lang="en-US" smtClean="0"/>
              <a:t>17</a:t>
            </a:fld>
            <a:endParaRPr lang="en-US"/>
          </a:p>
        </p:txBody>
      </p:sp>
    </p:spTree>
    <p:extLst>
      <p:ext uri="{BB962C8B-B14F-4D97-AF65-F5344CB8AC3E}">
        <p14:creationId xmlns:p14="http://schemas.microsoft.com/office/powerpoint/2010/main" val="3820196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457200"/>
            <a:ext cx="4724400" cy="2657475"/>
          </a:xfrm>
          <a:prstGeom prst="rect">
            <a:avLst/>
          </a:prstGeom>
        </p:spPr>
      </p:sp>
      <p:sp>
        <p:nvSpPr>
          <p:cNvPr id="3" name="Notes Placeholder 2"/>
          <p:cNvSpPr>
            <a:spLocks noGrp="1"/>
          </p:cNvSpPr>
          <p:nvPr>
            <p:ph type="body" idx="1"/>
          </p:nvPr>
        </p:nvSpPr>
        <p:spPr>
          <a:xfrm>
            <a:off x="556591" y="3200400"/>
            <a:ext cx="5716988" cy="5334000"/>
          </a:xfrm>
        </p:spPr>
        <p:txBody>
          <a:bodyPr/>
          <a:lstStyle/>
          <a:p>
            <a:r>
              <a:rPr lang="en-US" b="1"/>
              <a:t>Instructor—these are just a few examples.</a:t>
            </a:r>
          </a:p>
          <a:p>
            <a:endParaRPr lang="en-US"/>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Hydroxy</a:t>
            </a:r>
            <a:r>
              <a:rPr lang="en-US" b="1" baseline="0">
                <a:latin typeface="Arial" panose="020B0604020202020204" pitchFamily="34" charset="0"/>
                <a:cs typeface="Arial" panose="020B0604020202020204" pitchFamily="34" charset="0"/>
              </a:rPr>
              <a:t> Acids (Salicylic Acid, Lactic Acid, Mandelic Acid, Phytic Acid,</a:t>
            </a:r>
            <a:r>
              <a:rPr lang="en-US" b="1">
                <a:latin typeface="Arial" panose="020B0604020202020204" pitchFamily="34" charset="0"/>
                <a:cs typeface="Arial" panose="020B0604020202020204" pitchFamily="34" charset="0"/>
              </a:rPr>
              <a:t> </a:t>
            </a:r>
            <a:r>
              <a:rPr lang="en-US" b="1" baseline="0">
                <a:latin typeface="Arial" panose="020B0604020202020204" pitchFamily="34" charset="0"/>
                <a:cs typeface="Arial" panose="020B0604020202020204" pitchFamily="34" charset="0"/>
              </a:rPr>
              <a:t>Glycolic Acid)</a:t>
            </a:r>
            <a:r>
              <a:rPr lang="en-US" b="1">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t>
            </a:r>
            <a:r>
              <a:rPr lang="en-US" baseline="0">
                <a:latin typeface="Arial" panose="020B0604020202020204" pitchFamily="34" charset="0"/>
                <a:cs typeface="Arial" panose="020B0604020202020204" pitchFamily="34" charset="0"/>
              </a:rPr>
              <a:t>provide exfoliation and resurfacing to the skin. Salicylic Acid is also anti-inflammatory and aids in exfoliation.</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Sulfur: </a:t>
            </a:r>
            <a:r>
              <a:rPr lang="en-US">
                <a:latin typeface="Arial" panose="020B0604020202020204" pitchFamily="34" charset="0"/>
                <a:cs typeface="Arial" panose="020B0604020202020204" pitchFamily="34" charset="0"/>
              </a:rPr>
              <a:t>Clears skin by eliminating bacteria associated with acne and by clearing excess oil and congestion in the follicle.</a:t>
            </a:r>
            <a:r>
              <a:rPr lang="en-US" sz="1200" kern="1200">
                <a:solidFill>
                  <a:schemeClr val="tx1"/>
                </a:solidFill>
                <a:latin typeface="Arial" pitchFamily="34" charset="0"/>
                <a:ea typeface="+mn-ea"/>
                <a:cs typeface="Arial" pitchFamily="34" charset="0"/>
              </a:rPr>
              <a:t> When used topically, Sulfur acts as a keratolytic agent, breaking down keratinized cells at the surface of the skin and promoting cellular turnover. </a:t>
            </a:r>
            <a:endParaRPr lang="en-US" baseline="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baseline="0">
                <a:latin typeface="Arial" panose="020B0604020202020204" pitchFamily="34" charset="0"/>
                <a:cs typeface="Arial" panose="020B0604020202020204" pitchFamily="34" charset="0"/>
              </a:rPr>
              <a:t>Enzymes</a:t>
            </a:r>
            <a:r>
              <a:rPr lang="en-US">
                <a:latin typeface="Arial" panose="020B0604020202020204" pitchFamily="34" charset="0"/>
                <a:cs typeface="Arial" panose="020B0604020202020204" pitchFamily="34" charset="0"/>
              </a:rPr>
              <a:t>: </a:t>
            </a:r>
            <a:r>
              <a:rPr lang="en-US" baseline="0">
                <a:latin typeface="Arial" panose="020B0604020202020204" pitchFamily="34" charset="0"/>
                <a:cs typeface="Arial" panose="020B0604020202020204" pitchFamily="34" charset="0"/>
              </a:rPr>
              <a:t>Papain and Bromelain, Aminopeptidase</a:t>
            </a:r>
            <a:r>
              <a:rPr lang="en-US">
                <a:latin typeface="Arial" panose="020B0604020202020204" pitchFamily="34" charset="0"/>
                <a:cs typeface="Arial" panose="020B0604020202020204" pitchFamily="34" charset="0"/>
              </a:rPr>
              <a:t> enzymes digest keratin protein.</a:t>
            </a:r>
            <a:endParaRPr lang="en-US" baseline="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baseline="0">
                <a:latin typeface="Arial" panose="020B0604020202020204" pitchFamily="34" charset="0"/>
                <a:cs typeface="Arial" panose="020B0604020202020204" pitchFamily="34" charset="0"/>
              </a:rPr>
              <a:t>Retinoids</a:t>
            </a:r>
            <a:r>
              <a:rPr lang="en-US">
                <a:latin typeface="Arial" panose="020B0604020202020204" pitchFamily="34" charset="0"/>
                <a:cs typeface="Arial" panose="020B0604020202020204" pitchFamily="34" charset="0"/>
              </a:rPr>
              <a:t>: </a:t>
            </a:r>
            <a:r>
              <a:rPr lang="en-US" baseline="0">
                <a:latin typeface="Arial" panose="020B0604020202020204" pitchFamily="34" charset="0"/>
                <a:cs typeface="Arial" panose="020B0604020202020204" pitchFamily="34" charset="0"/>
              </a:rPr>
              <a:t>Retinol (Vitamin A) can assist with cell regeneration and exfoliation. </a:t>
            </a:r>
          </a:p>
          <a:p>
            <a:pPr marL="171450" indent="-171450">
              <a:buFont typeface="Arial" panose="020B0604020202020204" pitchFamily="34" charset="0"/>
              <a:buChar char="•"/>
            </a:pPr>
            <a:r>
              <a:rPr lang="en-US" sz="1200" b="1">
                <a:solidFill>
                  <a:schemeClr val="tx1"/>
                </a:solidFill>
                <a:latin typeface="Arial" pitchFamily="34" charset="0"/>
                <a:ea typeface="Arial Unicode MS" pitchFamily="34" charset="-128"/>
                <a:cs typeface="Arial" pitchFamily="34" charset="0"/>
              </a:rPr>
              <a:t>Potassium Azeloyl Diglycinate</a:t>
            </a:r>
            <a:r>
              <a:rPr lang="en-US" b="1">
                <a:latin typeface="Arial" panose="020B0604020202020204" pitchFamily="34" charset="0"/>
                <a:ea typeface="Arial Unicode MS" pitchFamily="34" charset="-128"/>
                <a:cs typeface="Arial" panose="020B0604020202020204" pitchFamily="34" charset="0"/>
              </a:rPr>
              <a:t>:</a:t>
            </a:r>
            <a:r>
              <a:rPr lang="en-US">
                <a:latin typeface="Arial" panose="020B0604020202020204" pitchFamily="34" charset="0"/>
                <a:ea typeface="Arial Unicode MS" pitchFamily="34" charset="-128"/>
                <a:cs typeface="Arial" panose="020B0604020202020204" pitchFamily="34" charset="0"/>
              </a:rPr>
              <a:t> a </a:t>
            </a:r>
            <a:r>
              <a:rPr lang="en-US" sz="1200">
                <a:solidFill>
                  <a:schemeClr val="tx1"/>
                </a:solidFill>
                <a:latin typeface="Arial" pitchFamily="34" charset="0"/>
                <a:ea typeface="Arial Unicode MS" pitchFamily="34" charset="-128"/>
                <a:cs typeface="Arial" pitchFamily="34" charset="0"/>
              </a:rPr>
              <a:t>water-soluble</a:t>
            </a:r>
            <a:r>
              <a:rPr lang="en-US" sz="1200" baseline="0">
                <a:solidFill>
                  <a:schemeClr val="tx1"/>
                </a:solidFill>
                <a:latin typeface="Arial" pitchFamily="34" charset="0"/>
                <a:ea typeface="Arial Unicode MS" pitchFamily="34" charset="-128"/>
                <a:cs typeface="Arial" pitchFamily="34" charset="0"/>
              </a:rPr>
              <a:t> derivative of Azelaic Acid,</a:t>
            </a:r>
            <a:r>
              <a:rPr lang="en-US" sz="1200">
                <a:solidFill>
                  <a:schemeClr val="tx1"/>
                </a:solidFill>
                <a:latin typeface="Arial" pitchFamily="34" charset="0"/>
                <a:ea typeface="Arial Unicode MS" pitchFamily="34" charset="-128"/>
                <a:cs typeface="Arial" pitchFamily="34" charset="0"/>
              </a:rPr>
              <a:t> r</a:t>
            </a:r>
            <a:r>
              <a:rPr lang="en-US" sz="1200" baseline="0">
                <a:solidFill>
                  <a:schemeClr val="tx1"/>
                </a:solidFill>
                <a:latin typeface="Arial" pitchFamily="34" charset="0"/>
                <a:ea typeface="Arial Unicode MS" pitchFamily="34" charset="-128"/>
                <a:cs typeface="Arial" pitchFamily="34" charset="0"/>
              </a:rPr>
              <a:t>educes formation of comedones and normalizes</a:t>
            </a:r>
            <a:r>
              <a:rPr lang="en-US" sz="1200">
                <a:solidFill>
                  <a:schemeClr val="tx1"/>
                </a:solidFill>
                <a:latin typeface="Arial" pitchFamily="34" charset="0"/>
                <a:ea typeface="Arial Unicode MS" pitchFamily="34" charset="-128"/>
                <a:cs typeface="Arial" pitchFamily="34" charset="0"/>
              </a:rPr>
              <a:t> </a:t>
            </a:r>
            <a:r>
              <a:rPr lang="en-US" sz="1200" baseline="0">
                <a:solidFill>
                  <a:schemeClr val="tx1"/>
                </a:solidFill>
                <a:latin typeface="Arial" pitchFamily="34" charset="0"/>
                <a:ea typeface="Arial Unicode MS" pitchFamily="34" charset="-128"/>
                <a:cs typeface="Arial" pitchFamily="34" charset="0"/>
              </a:rPr>
              <a:t>abnormal development of skin cells around the follicle. It also decreases sebum as well as being anti-bacterial and anti-inflammatory.</a:t>
            </a:r>
          </a:p>
          <a:p>
            <a:pPr marL="171450" indent="-171450">
              <a:buFont typeface="Arial" panose="020B0604020202020204" pitchFamily="34" charset="0"/>
              <a:buChar char="•"/>
            </a:pPr>
            <a:r>
              <a:rPr lang="en-US" sz="1200" b="1" baseline="0">
                <a:solidFill>
                  <a:schemeClr val="tx1"/>
                </a:solidFill>
                <a:latin typeface="Arial" pitchFamily="34" charset="0"/>
                <a:ea typeface="Arial Unicode MS" pitchFamily="34" charset="-128"/>
                <a:cs typeface="Arial" pitchFamily="34" charset="0"/>
              </a:rPr>
              <a:t>Bambusa Arundinacea (Bamboo) Stem Extract</a:t>
            </a:r>
            <a:r>
              <a:rPr lang="en-US" sz="1200" baseline="0">
                <a:solidFill>
                  <a:schemeClr val="tx1"/>
                </a:solidFill>
                <a:latin typeface="Arial" pitchFamily="34" charset="0"/>
                <a:ea typeface="Arial Unicode MS" pitchFamily="34" charset="-128"/>
                <a:cs typeface="Arial" pitchFamily="34" charset="0"/>
              </a:rPr>
              <a:t>: Known in traditional Indian medicine as Tabasheer, the nodes on the Bamboo Stem are more than 75% Silica and provide superior physical exfoliation for improved skin tone and brightening.</a:t>
            </a:r>
          </a:p>
          <a:p>
            <a:pPr marL="171450" indent="-171450">
              <a:buFont typeface="Arial" panose="020B0604020202020204" pitchFamily="34" charset="0"/>
              <a:buChar char="•"/>
            </a:pPr>
            <a:r>
              <a:rPr lang="en-US" sz="1200" b="1" baseline="0">
                <a:solidFill>
                  <a:schemeClr val="tx1"/>
                </a:solidFill>
                <a:latin typeface="Arial" pitchFamily="34" charset="0"/>
                <a:ea typeface="Arial Unicode MS" pitchFamily="34" charset="-128"/>
                <a:cs typeface="Arial" pitchFamily="34" charset="0"/>
              </a:rPr>
              <a:t>Maris (Sea Silt) Extract: Sea Silt: </a:t>
            </a:r>
            <a:r>
              <a:rPr lang="en-US" sz="1200" baseline="0">
                <a:solidFill>
                  <a:schemeClr val="tx1"/>
                </a:solidFill>
                <a:latin typeface="Arial" pitchFamily="34" charset="0"/>
                <a:ea typeface="Arial Unicode MS" pitchFamily="34" charset="-128"/>
                <a:cs typeface="Arial" pitchFamily="34" charset="0"/>
              </a:rPr>
              <a:t>mineral rich physical exfoliant that helps to detoxify and soften the skin.</a:t>
            </a:r>
          </a:p>
          <a:p>
            <a:pPr marL="171450" indent="-171450">
              <a:buFont typeface="Arial" panose="020B0604020202020204" pitchFamily="34" charset="0"/>
              <a:buChar char="•"/>
            </a:pPr>
            <a:endParaRPr lang="en-US" sz="1200" baseline="0">
              <a:solidFill>
                <a:schemeClr val="tx1"/>
              </a:solidFill>
              <a:latin typeface="Arial" pitchFamily="34" charset="0"/>
              <a:ea typeface="Arial Unicode MS" pitchFamily="34" charset="-128"/>
              <a:cs typeface="Arial" pitchFamily="34" charset="0"/>
            </a:endParaRPr>
          </a:p>
          <a:p>
            <a:endParaRPr lang="en-US" b="1" baseline="0">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Link: </a:t>
            </a:r>
            <a:r>
              <a:rPr lang="en-US">
                <a:latin typeface="Arial" panose="020B0604020202020204" pitchFamily="34" charset="0"/>
                <a:cs typeface="Arial" panose="020B0604020202020204" pitchFamily="34" charset="0"/>
              </a:rPr>
              <a:t>Now</a:t>
            </a:r>
            <a:r>
              <a:rPr lang="en-US" baseline="0">
                <a:latin typeface="Arial" panose="020B0604020202020204" pitchFamily="34" charset="0"/>
                <a:cs typeface="Arial" panose="020B0604020202020204" pitchFamily="34" charset="0"/>
              </a:rPr>
              <a:t> that we’ve covered hyperkeratosis, let’s move on to Propionibacterium acnes, otherwise known as P. acnes.</a:t>
            </a: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aseline="0"/>
          </a:p>
        </p:txBody>
      </p:sp>
      <p:sp>
        <p:nvSpPr>
          <p:cNvPr id="4" name="Slide Number Placeholder 3"/>
          <p:cNvSpPr>
            <a:spLocks noGrp="1"/>
          </p:cNvSpPr>
          <p:nvPr>
            <p:ph type="sldNum" sz="quarter" idx="10"/>
          </p:nvPr>
        </p:nvSpPr>
        <p:spPr/>
        <p:txBody>
          <a:bodyPr/>
          <a:lstStyle/>
          <a:p>
            <a:pPr>
              <a:defRPr/>
            </a:pPr>
            <a:fld id="{AEBBBB35-1541-4738-8405-88E7A015355F}" type="slidenum">
              <a:rPr lang="en-US" smtClean="0"/>
              <a:pPr>
                <a:defRPr/>
              </a:pPr>
              <a:t>18</a:t>
            </a:fld>
            <a:endParaRPr lang="en-US"/>
          </a:p>
        </p:txBody>
      </p:sp>
    </p:spTree>
    <p:extLst>
      <p:ext uri="{BB962C8B-B14F-4D97-AF65-F5344CB8AC3E}">
        <p14:creationId xmlns:p14="http://schemas.microsoft.com/office/powerpoint/2010/main" val="4064102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3600" y="280988"/>
            <a:ext cx="2590800" cy="1458912"/>
          </a:xfrm>
          <a:prstGeom prst="rect">
            <a:avLst/>
          </a:prstGeom>
        </p:spPr>
      </p:sp>
      <p:sp>
        <p:nvSpPr>
          <p:cNvPr id="3" name="Notes Placeholder 2"/>
          <p:cNvSpPr>
            <a:spLocks noGrp="1"/>
          </p:cNvSpPr>
          <p:nvPr>
            <p:ph type="body" idx="1"/>
          </p:nvPr>
        </p:nvSpPr>
        <p:spPr>
          <a:xfrm>
            <a:off x="198521" y="1888565"/>
            <a:ext cx="6460958" cy="6974447"/>
          </a:xfrm>
        </p:spPr>
        <p:txBody>
          <a:bodyPr/>
          <a:lstStyle/>
          <a:p>
            <a:pPr marL="0" marR="0" indent="0" algn="l" defTabSz="914400" rtl="0" eaLnBrk="0" fontAlgn="base" latinLnBrk="0" hangingPunct="0">
              <a:buClrTx/>
              <a:buSzTx/>
              <a:buFontTx/>
              <a:buNone/>
              <a:tabLst/>
              <a:defRPr/>
            </a:pPr>
            <a:r>
              <a:rPr lang="en-US" sz="950" b="1" i="0">
                <a:latin typeface="Arial" panose="020B0604020202020204" pitchFamily="34" charset="0"/>
                <a:cs typeface="Arial" panose="020B0604020202020204" pitchFamily="34" charset="0"/>
              </a:rPr>
              <a:t>Propionibacterium acnes (P. acnes) </a:t>
            </a:r>
          </a:p>
          <a:p>
            <a:pPr marL="0" marR="0" indent="0" algn="l" defTabSz="914400" rtl="0" eaLnBrk="0" fontAlgn="base" latinLnBrk="0" hangingPunct="0">
              <a:buClrTx/>
              <a:buSzTx/>
              <a:buFontTx/>
              <a:buNone/>
              <a:tabLst/>
              <a:defRPr/>
            </a:pPr>
            <a:r>
              <a:rPr lang="en-US" sz="950">
                <a:effectLst/>
                <a:latin typeface="Arial" panose="020B0604020202020204" pitchFamily="34" charset="0"/>
                <a:cs typeface="Arial" panose="020B0604020202020204" pitchFamily="34" charset="0"/>
              </a:rPr>
              <a:t>This bacterium is part of the natural skin flora. P.</a:t>
            </a:r>
            <a:r>
              <a:rPr lang="en-US" sz="950" baseline="0">
                <a:effectLst/>
                <a:latin typeface="Arial" panose="020B0604020202020204" pitchFamily="34" charset="0"/>
                <a:cs typeface="Arial" panose="020B0604020202020204" pitchFamily="34" charset="0"/>
              </a:rPr>
              <a:t> acnes is an anaerobic bacteria that prefers low oxygen environments (like deep inside a plugged follicle) </a:t>
            </a:r>
            <a:r>
              <a:rPr lang="en-US" sz="950">
                <a:effectLst/>
                <a:latin typeface="Arial" panose="020B0604020202020204" pitchFamily="34" charset="0"/>
                <a:cs typeface="Arial" panose="020B0604020202020204" pitchFamily="34" charset="0"/>
              </a:rPr>
              <a:t>and </a:t>
            </a:r>
            <a:r>
              <a:rPr lang="en-US" sz="950">
                <a:latin typeface="Arial" panose="020B0604020202020204" pitchFamily="34" charset="0"/>
                <a:cs typeface="Arial" panose="020B0604020202020204" pitchFamily="34" charset="0"/>
              </a:rPr>
              <a:t>feeds on the sebum produced by the sebaceous glands.</a:t>
            </a:r>
            <a:r>
              <a:rPr lang="en-US" sz="950" baseline="0">
                <a:latin typeface="Arial" panose="020B0604020202020204" pitchFamily="34" charset="0"/>
                <a:cs typeface="Arial" panose="020B0604020202020204" pitchFamily="34" charset="0"/>
              </a:rPr>
              <a:t> </a:t>
            </a:r>
            <a:r>
              <a:rPr lang="en-US" sz="950">
                <a:latin typeface="Arial" panose="020B0604020202020204" pitchFamily="34" charset="0"/>
                <a:cs typeface="Arial" panose="020B0604020202020204" pitchFamily="34" charset="0"/>
              </a:rPr>
              <a:t>Several studies have indicated that specific strains of P. acnes bacteria are more commonly associated with acne</a:t>
            </a:r>
            <a:r>
              <a:rPr lang="en-US" sz="950" baseline="0">
                <a:latin typeface="Arial" panose="020B0604020202020204" pitchFamily="34" charset="0"/>
                <a:cs typeface="Arial" panose="020B0604020202020204" pitchFamily="34" charset="0"/>
              </a:rPr>
              <a:t> prone skin versus normal skin, </a:t>
            </a:r>
            <a:r>
              <a:rPr lang="en-US" sz="950">
                <a:latin typeface="Arial" panose="020B0604020202020204" pitchFamily="34" charset="0"/>
                <a:cs typeface="Arial" panose="020B0604020202020204" pitchFamily="34" charset="0"/>
              </a:rPr>
              <a:t>which may point to why some</a:t>
            </a:r>
            <a:r>
              <a:rPr lang="en-US" sz="950" baseline="0">
                <a:latin typeface="Arial" panose="020B0604020202020204" pitchFamily="34" charset="0"/>
                <a:cs typeface="Arial" panose="020B0604020202020204" pitchFamily="34" charset="0"/>
              </a:rPr>
              <a:t> individuals are more predisposed to breakout while others are not. </a:t>
            </a:r>
          </a:p>
          <a:p>
            <a:r>
              <a:rPr lang="en-US" sz="950" b="1">
                <a:latin typeface="Arial" panose="020B0604020202020204" pitchFamily="34" charset="0"/>
                <a:cs typeface="Arial" panose="020B0604020202020204" pitchFamily="34" charset="0"/>
              </a:rPr>
              <a:t>Good vs. bad</a:t>
            </a:r>
          </a:p>
          <a:p>
            <a:r>
              <a:rPr lang="en-US" sz="950">
                <a:latin typeface="Arial" panose="020B0604020202020204" pitchFamily="34" charset="0"/>
                <a:cs typeface="Arial" panose="020B0604020202020204" pitchFamily="34" charset="0"/>
              </a:rPr>
              <a:t>The bacteria that causes acne lives on everyone’s skin,</a:t>
            </a:r>
            <a:r>
              <a:rPr lang="en-US" sz="950" baseline="0">
                <a:latin typeface="Arial" panose="020B0604020202020204" pitchFamily="34" charset="0"/>
                <a:cs typeface="Arial" panose="020B0604020202020204" pitchFamily="34" charset="0"/>
              </a:rPr>
              <a:t> and some people are lucky enough to only develop an occasional pimple. Each of us have our own unique microbiome to our skin</a:t>
            </a:r>
            <a:r>
              <a:rPr lang="en-US" sz="950">
                <a:latin typeface="Arial" panose="020B0604020202020204" pitchFamily="34" charset="0"/>
                <a:cs typeface="Arial" panose="020B0604020202020204" pitchFamily="34" charset="0"/>
              </a:rPr>
              <a:t> a</a:t>
            </a:r>
            <a:r>
              <a:rPr lang="en-US" sz="950" baseline="0">
                <a:latin typeface="Arial" panose="020B0604020202020204" pitchFamily="34" charset="0"/>
                <a:cs typeface="Arial" panose="020B0604020202020204" pitchFamily="34" charset="0"/>
              </a:rPr>
              <a:t>nd</a:t>
            </a:r>
            <a:r>
              <a:rPr lang="en-US" sz="950">
                <a:latin typeface="Arial" panose="020B0604020202020204" pitchFamily="34" charset="0"/>
                <a:cs typeface="Arial" panose="020B0604020202020204" pitchFamily="34" charset="0"/>
              </a:rPr>
              <a:t> </a:t>
            </a:r>
            <a:r>
              <a:rPr lang="en-US" sz="950" baseline="0">
                <a:latin typeface="Arial" panose="020B0604020202020204" pitchFamily="34" charset="0"/>
                <a:cs typeface="Arial" panose="020B0604020202020204" pitchFamily="34" charset="0"/>
              </a:rPr>
              <a:t>the bacteria that’s present on your friend’s skin may not be present on yours</a:t>
            </a:r>
            <a:r>
              <a:rPr lang="en-US" sz="950" baseline="0">
                <a:effectLst/>
                <a:latin typeface="Arial" panose="020B0604020202020204" pitchFamily="34" charset="0"/>
                <a:cs typeface="Arial" panose="020B0604020202020204" pitchFamily="34" charset="0"/>
              </a:rPr>
              <a:t>.</a:t>
            </a:r>
            <a:r>
              <a:rPr lang="en-US" sz="950" baseline="0">
                <a:latin typeface="Arial" panose="020B0604020202020204" pitchFamily="34" charset="0"/>
                <a:cs typeface="Arial" panose="020B0604020202020204" pitchFamily="34" charset="0"/>
              </a:rPr>
              <a:t> A UCLA study </a:t>
            </a:r>
            <a:r>
              <a:rPr lang="en-US" sz="950" b="0" i="0" strike="noStrike" kern="1200" baseline="0">
                <a:solidFill>
                  <a:schemeClr val="tx1"/>
                </a:solidFill>
                <a:latin typeface="Arial" pitchFamily="34" charset="0"/>
                <a:cs typeface="Arial" pitchFamily="34" charset="0"/>
              </a:rPr>
              <a:t>has discovered that P. acnes bacteria contain "bad" strains associated with pimples and "good” strains that may protect the skin.</a:t>
            </a:r>
            <a:endParaRPr lang="en-US" sz="950" baseline="0">
              <a:latin typeface="Arial" panose="020B0604020202020204" pitchFamily="34" charset="0"/>
              <a:cs typeface="Arial" panose="020B0604020202020204" pitchFamily="34" charset="0"/>
            </a:endParaRPr>
          </a:p>
          <a:p>
            <a:r>
              <a:rPr lang="en-US" sz="950" b="1" i="0" strike="noStrike" kern="1200" baseline="0">
                <a:solidFill>
                  <a:schemeClr val="tx1"/>
                </a:solidFill>
                <a:latin typeface="Arial" pitchFamily="34" charset="0"/>
                <a:cs typeface="Arial" pitchFamily="34" charset="0"/>
              </a:rPr>
              <a:t>Researchers were able to uncover three specific strains of P. acnes. There were </a:t>
            </a:r>
            <a:r>
              <a:rPr lang="en-US" sz="950" b="1">
                <a:latin typeface="Arial" panose="020B0604020202020204" pitchFamily="34" charset="0"/>
                <a:cs typeface="Arial" panose="020B0604020202020204" pitchFamily="34" charset="0"/>
              </a:rPr>
              <a:t>t</a:t>
            </a:r>
            <a:r>
              <a:rPr lang="en-US" sz="950" b="1" i="0" strike="noStrike" kern="1200" baseline="0">
                <a:solidFill>
                  <a:schemeClr val="tx1"/>
                </a:solidFill>
                <a:latin typeface="Arial" pitchFamily="34" charset="0"/>
                <a:cs typeface="Arial" pitchFamily="34" charset="0"/>
              </a:rPr>
              <a:t>wo found to be dominant in acneic skin and one strain in healthy skin.</a:t>
            </a:r>
          </a:p>
          <a:p>
            <a:pPr marL="171450" indent="-171450">
              <a:buFont typeface="Arial" panose="020B0604020202020204" pitchFamily="34" charset="0"/>
              <a:buChar char="•"/>
            </a:pPr>
            <a:r>
              <a:rPr lang="en-US" sz="950" b="0" i="0" strike="noStrike" kern="1200" baseline="0">
                <a:solidFill>
                  <a:schemeClr val="tx1"/>
                </a:solidFill>
                <a:latin typeface="Arial" pitchFamily="34" charset="0"/>
                <a:cs typeface="Arial" pitchFamily="34" charset="0"/>
              </a:rPr>
              <a:t>RT4 and RT5 had a strong association with acne. </a:t>
            </a:r>
          </a:p>
          <a:p>
            <a:pPr marL="171450" indent="-171450">
              <a:buFont typeface="Arial" panose="020B0604020202020204" pitchFamily="34" charset="0"/>
              <a:buChar char="•"/>
            </a:pPr>
            <a:r>
              <a:rPr lang="en-US" sz="950" b="0" i="0" strike="noStrike" kern="1200" baseline="0">
                <a:solidFill>
                  <a:schemeClr val="tx1"/>
                </a:solidFill>
                <a:latin typeface="Arial" pitchFamily="34" charset="0"/>
                <a:cs typeface="Arial" pitchFamily="34" charset="0"/>
              </a:rPr>
              <a:t>RT6 was found to be in normal skin, researchers are looking </a:t>
            </a:r>
            <a:r>
              <a:rPr lang="en-US" sz="950">
                <a:latin typeface="Arial" panose="020B0604020202020204" pitchFamily="34" charset="0"/>
                <a:cs typeface="Arial" panose="020B0604020202020204" pitchFamily="34" charset="0"/>
              </a:rPr>
              <a:t>into the idea that </a:t>
            </a:r>
            <a:r>
              <a:rPr lang="en-US" sz="950" b="0" i="0" strike="noStrike" kern="1200" baseline="0">
                <a:solidFill>
                  <a:schemeClr val="tx1"/>
                </a:solidFill>
                <a:latin typeface="Arial" pitchFamily="34" charset="0"/>
                <a:cs typeface="Arial" pitchFamily="34" charset="0"/>
              </a:rPr>
              <a:t>this P. acnes strain may actually protect the skin.</a:t>
            </a:r>
            <a:endParaRPr lang="en-US" sz="950" b="1">
              <a:latin typeface="Arial" panose="020B0604020202020204" pitchFamily="34" charset="0"/>
              <a:cs typeface="Arial" panose="020B0604020202020204" pitchFamily="34" charset="0"/>
            </a:endParaRPr>
          </a:p>
          <a:p>
            <a:pPr marL="0" marR="0" indent="0" algn="l" defTabSz="914400" rtl="0" eaLnBrk="0" fontAlgn="base" latinLnBrk="0" hangingPunct="0">
              <a:buClrTx/>
              <a:buSzTx/>
              <a:buFontTx/>
              <a:buNone/>
              <a:tabLst/>
              <a:defRPr/>
            </a:pPr>
            <a:r>
              <a:rPr lang="en-US" sz="950" b="1">
                <a:effectLst/>
                <a:latin typeface="Arial" panose="020B0604020202020204" pitchFamily="34" charset="0"/>
                <a:cs typeface="Arial" panose="020B0604020202020204" pitchFamily="34" charset="0"/>
              </a:rPr>
              <a:t>Biofilm</a:t>
            </a:r>
            <a:r>
              <a:rPr lang="en-US" sz="950" b="1" baseline="0">
                <a:effectLst/>
                <a:latin typeface="Arial" panose="020B0604020202020204" pitchFamily="34" charset="0"/>
                <a:cs typeface="Arial" panose="020B0604020202020204" pitchFamily="34" charset="0"/>
              </a:rPr>
              <a:t> clusters and colonies</a:t>
            </a:r>
          </a:p>
          <a:p>
            <a:pPr marL="0" marR="0" indent="0" algn="l" defTabSz="914400" rtl="0" eaLnBrk="0" fontAlgn="base" latinLnBrk="0" hangingPunct="0">
              <a:buClrTx/>
              <a:buSzTx/>
              <a:buFontTx/>
              <a:buNone/>
              <a:tabLst/>
              <a:defRPr/>
            </a:pPr>
            <a:r>
              <a:rPr lang="en-US" sz="950">
                <a:effectLst/>
                <a:latin typeface="Arial" panose="020B0604020202020204" pitchFamily="34" charset="0"/>
                <a:cs typeface="Arial" panose="020B0604020202020204" pitchFamily="34" charset="0"/>
              </a:rPr>
              <a:t>These are clusters of bacteria that are attached to a surface and are embedded in a slime layer on that surface. They are produced by the bacteria and serve as a natural self-protection mechanism. </a:t>
            </a:r>
            <a:r>
              <a:rPr lang="en-US" sz="950">
                <a:latin typeface="Arial" panose="020B0604020202020204" pitchFamily="34" charset="0"/>
                <a:cs typeface="Arial" panose="020B0604020202020204" pitchFamily="34" charset="0"/>
              </a:rPr>
              <a:t>The biofilm produced by </a:t>
            </a:r>
            <a:r>
              <a:rPr lang="en-US" sz="950" i="0">
                <a:latin typeface="Arial" panose="020B0604020202020204" pitchFamily="34" charset="0"/>
                <a:cs typeface="Arial" panose="020B0604020202020204" pitchFamily="34" charset="0"/>
              </a:rPr>
              <a:t>P. acnes </a:t>
            </a:r>
            <a:r>
              <a:rPr lang="en-US" sz="950">
                <a:latin typeface="Arial" panose="020B0604020202020204" pitchFamily="34" charset="0"/>
                <a:cs typeface="Arial" panose="020B0604020202020204" pitchFamily="34" charset="0"/>
              </a:rPr>
              <a:t>surrounds the microbes and improves its adherence to the follicle</a:t>
            </a:r>
            <a:r>
              <a:rPr lang="en-US" sz="950" baseline="0">
                <a:latin typeface="Arial" panose="020B0604020202020204" pitchFamily="34" charset="0"/>
                <a:cs typeface="Arial" panose="020B0604020202020204" pitchFamily="34" charset="0"/>
              </a:rPr>
              <a:t> and can </a:t>
            </a:r>
            <a:r>
              <a:rPr lang="en-US" sz="950">
                <a:latin typeface="Arial" panose="020B0604020202020204" pitchFamily="34" charset="0"/>
                <a:cs typeface="Arial" panose="020B0604020202020204" pitchFamily="34" charset="0"/>
              </a:rPr>
              <a:t>further promote </a:t>
            </a:r>
            <a:r>
              <a:rPr lang="en-US" sz="950" err="1">
                <a:latin typeface="Arial" panose="020B0604020202020204" pitchFamily="34" charset="0"/>
                <a:cs typeface="Arial" panose="020B0604020202020204" pitchFamily="34" charset="0"/>
              </a:rPr>
              <a:t>hyperkeratinization</a:t>
            </a:r>
            <a:r>
              <a:rPr lang="en-US" sz="950">
                <a:latin typeface="Arial" panose="020B0604020202020204" pitchFamily="34" charset="0"/>
                <a:cs typeface="Arial" panose="020B0604020202020204" pitchFamily="34" charset="0"/>
              </a:rPr>
              <a:t>. </a:t>
            </a:r>
            <a:r>
              <a:rPr lang="en-US" sz="950" baseline="0">
                <a:latin typeface="Arial" panose="020B0604020202020204" pitchFamily="34" charset="0"/>
                <a:cs typeface="Arial" panose="020B0604020202020204" pitchFamily="34" charset="0"/>
              </a:rPr>
              <a:t>This </a:t>
            </a:r>
            <a:r>
              <a:rPr lang="en-US" sz="950">
                <a:effectLst/>
                <a:latin typeface="Arial" panose="020B0604020202020204" pitchFamily="34" charset="0"/>
                <a:cs typeface="Arial" panose="020B0604020202020204" pitchFamily="34" charset="0"/>
              </a:rPr>
              <a:t>may be the reason why</a:t>
            </a:r>
            <a:r>
              <a:rPr lang="en-US" sz="950" baseline="0">
                <a:effectLst/>
                <a:latin typeface="Arial" panose="020B0604020202020204" pitchFamily="34" charset="0"/>
                <a:cs typeface="Arial" panose="020B0604020202020204" pitchFamily="34" charset="0"/>
              </a:rPr>
              <a:t> some </a:t>
            </a:r>
            <a:r>
              <a:rPr lang="en-US" sz="950">
                <a:effectLst/>
                <a:latin typeface="Arial" panose="020B0604020202020204" pitchFamily="34" charset="0"/>
                <a:cs typeface="Arial" panose="020B0604020202020204" pitchFamily="34" charset="0"/>
              </a:rPr>
              <a:t>antimicrobial agents used in acne therapy do not work successfully,</a:t>
            </a:r>
            <a:r>
              <a:rPr lang="en-US" sz="950" baseline="0">
                <a:effectLst/>
                <a:latin typeface="Arial" panose="020B0604020202020204" pitchFamily="34" charset="0"/>
                <a:cs typeface="Arial" panose="020B0604020202020204" pitchFamily="34" charset="0"/>
              </a:rPr>
              <a:t> which is </a:t>
            </a:r>
            <a:r>
              <a:rPr lang="en-US" sz="950">
                <a:effectLst/>
                <a:latin typeface="Arial" panose="020B0604020202020204" pitchFamily="34" charset="0"/>
                <a:cs typeface="Arial" panose="020B0604020202020204" pitchFamily="34" charset="0"/>
              </a:rPr>
              <a:t>fueling research to develop targeted therapies to </a:t>
            </a:r>
            <a:r>
              <a:rPr lang="en-US" sz="950">
                <a:latin typeface="Arial" panose="020B0604020202020204" pitchFamily="34" charset="0"/>
                <a:cs typeface="Arial" panose="020B0604020202020204" pitchFamily="34" charset="0"/>
              </a:rPr>
              <a:t>reduce </a:t>
            </a:r>
            <a:r>
              <a:rPr lang="en-US" sz="950">
                <a:effectLst/>
                <a:latin typeface="Arial" panose="020B0604020202020204" pitchFamily="34" charset="0"/>
                <a:cs typeface="Arial" panose="020B0604020202020204" pitchFamily="34" charset="0"/>
              </a:rPr>
              <a:t>the impact of biofilms in acne vulgaris. </a:t>
            </a:r>
            <a:r>
              <a:rPr lang="en-US" sz="950" baseline="0">
                <a:effectLst/>
                <a:latin typeface="Arial" panose="020B0604020202020204" pitchFamily="34" charset="0"/>
                <a:cs typeface="Arial" panose="020B0604020202020204" pitchFamily="34" charset="0"/>
              </a:rPr>
              <a:t>The biofilm formation is a natural occurrence and appears to be resistant to antibiotics, a common therapy for the treatment of acne. </a:t>
            </a:r>
            <a:r>
              <a:rPr lang="en-US" sz="950">
                <a:effectLst/>
                <a:latin typeface="Arial" panose="020B0604020202020204" pitchFamily="34" charset="0"/>
                <a:cs typeface="Arial" panose="020B0604020202020204" pitchFamily="34" charset="0"/>
              </a:rPr>
              <a:t>Bacteria in the protected microenvironment</a:t>
            </a:r>
            <a:r>
              <a:rPr lang="en-US" sz="950" baseline="0">
                <a:effectLst/>
                <a:latin typeface="Arial" panose="020B0604020202020204" pitchFamily="34" charset="0"/>
                <a:cs typeface="Arial" panose="020B0604020202020204" pitchFamily="34" charset="0"/>
              </a:rPr>
              <a:t> of a biofilm can be almost 50 times more resistant to antibacterial therapies including topical and oral medications.</a:t>
            </a:r>
          </a:p>
          <a:p>
            <a:r>
              <a:rPr lang="en-US" sz="950" b="1">
                <a:latin typeface="Arial" panose="020B0604020202020204" pitchFamily="34" charset="0"/>
                <a:cs typeface="Arial" panose="020B0604020202020204" pitchFamily="34" charset="0"/>
              </a:rPr>
              <a:t>Extra Teachers Reading:</a:t>
            </a:r>
          </a:p>
          <a:p>
            <a:r>
              <a:rPr lang="en-US" sz="950">
                <a:latin typeface="Arial" panose="020B0604020202020204" pitchFamily="34" charset="0"/>
                <a:cs typeface="Arial" panose="020B0604020202020204" pitchFamily="34" charset="0"/>
              </a:rPr>
              <a:t>Like human cells, the P. acnes</a:t>
            </a:r>
            <a:r>
              <a:rPr lang="en-US" sz="950" baseline="0">
                <a:latin typeface="Arial" panose="020B0604020202020204" pitchFamily="34" charset="0"/>
                <a:cs typeface="Arial" panose="020B0604020202020204" pitchFamily="34" charset="0"/>
              </a:rPr>
              <a:t> </a:t>
            </a:r>
            <a:r>
              <a:rPr lang="en-US" sz="950">
                <a:latin typeface="Arial" panose="020B0604020202020204" pitchFamily="34" charset="0"/>
                <a:cs typeface="Arial" panose="020B0604020202020204" pitchFamily="34" charset="0"/>
              </a:rPr>
              <a:t>bacteria produce </a:t>
            </a:r>
            <a:r>
              <a:rPr lang="en-US" sz="950" b="1">
                <a:latin typeface="Arial" panose="020B0604020202020204" pitchFamily="34" charset="0"/>
                <a:cs typeface="Arial" panose="020B0604020202020204" pitchFamily="34" charset="0"/>
              </a:rPr>
              <a:t>porphyrins</a:t>
            </a:r>
            <a:r>
              <a:rPr lang="en-US" sz="950">
                <a:latin typeface="Arial" panose="020B0604020202020204" pitchFamily="34" charset="0"/>
                <a:cs typeface="Arial" panose="020B0604020202020204" pitchFamily="34" charset="0"/>
              </a:rPr>
              <a:t>, which exhibit fluorescence properties and make bacteria visible with a Wood’s lamp</a:t>
            </a:r>
            <a:r>
              <a:rPr lang="en-US" sz="950" baseline="0">
                <a:latin typeface="Arial" panose="020B0604020202020204" pitchFamily="34" charset="0"/>
                <a:cs typeface="Arial" panose="020B0604020202020204" pitchFamily="34" charset="0"/>
              </a:rPr>
              <a:t> as we can see here in the bottom photo. </a:t>
            </a:r>
            <a:r>
              <a:rPr lang="en-US" sz="950">
                <a:latin typeface="Arial" panose="020B0604020202020204" pitchFamily="34" charset="0"/>
                <a:cs typeface="Arial" panose="020B0604020202020204" pitchFamily="34" charset="0"/>
              </a:rPr>
              <a:t>Porphyrins are groups of organic compounds</a:t>
            </a:r>
            <a:r>
              <a:rPr lang="en-US" sz="950" baseline="0">
                <a:latin typeface="Arial" panose="020B0604020202020204" pitchFamily="34" charset="0"/>
                <a:cs typeface="Arial" panose="020B0604020202020204" pitchFamily="34" charset="0"/>
              </a:rPr>
              <a:t> that </a:t>
            </a:r>
            <a:r>
              <a:rPr lang="en-US" sz="950">
                <a:latin typeface="Arial" panose="020B0604020202020204" pitchFamily="34" charset="0"/>
                <a:cs typeface="Arial" panose="020B0604020202020204" pitchFamily="34" charset="0"/>
              </a:rPr>
              <a:t>play major roles in processes such as oxygen transportation and photosynthesis. P. acnes synthesize</a:t>
            </a:r>
            <a:r>
              <a:rPr lang="en-US" sz="950" baseline="0">
                <a:latin typeface="Arial" panose="020B0604020202020204" pitchFamily="34" charset="0"/>
                <a:cs typeface="Arial" panose="020B0604020202020204" pitchFamily="34" charset="0"/>
              </a:rPr>
              <a:t> and store large amounts of Porphyrins that ultimately plays favor to LED treatments, using a blue light to treat acne. The blue light excites the Porphyrins that </a:t>
            </a:r>
            <a:r>
              <a:rPr lang="en-US" sz="950">
                <a:latin typeface="Arial" panose="020B0604020202020204" pitchFamily="34" charset="0"/>
                <a:cs typeface="Arial" panose="020B0604020202020204" pitchFamily="34" charset="0"/>
              </a:rPr>
              <a:t>causes them to release free radicals into the bacteria thus killing them from the inside out.</a:t>
            </a:r>
            <a:endParaRPr lang="en-US" sz="950" baseline="0">
              <a:latin typeface="Arial" panose="020B0604020202020204" pitchFamily="34" charset="0"/>
              <a:cs typeface="Arial" panose="020B0604020202020204" pitchFamily="34" charset="0"/>
            </a:endParaRPr>
          </a:p>
          <a:p>
            <a:pPr>
              <a:defRPr/>
            </a:pPr>
            <a:r>
              <a:rPr lang="en-US" sz="950" b="1">
                <a:latin typeface="Arial" panose="020B0604020202020204" pitchFamily="34" charset="0"/>
                <a:cs typeface="Arial" panose="020B0604020202020204" pitchFamily="34" charset="0"/>
              </a:rPr>
              <a:t>References: </a:t>
            </a:r>
          </a:p>
          <a:p>
            <a:pPr marL="171450" indent="-171450">
              <a:buFont typeface="Arial" panose="020B0604020202020204" pitchFamily="34" charset="0"/>
              <a:buChar char="•"/>
              <a:defRPr/>
            </a:pPr>
            <a:r>
              <a:rPr lang="en-US" sz="950">
                <a:latin typeface="Arial" panose="020B0604020202020204" pitchFamily="34" charset="0"/>
                <a:cs typeface="Arial" panose="020B0604020202020204" pitchFamily="34" charset="0"/>
              </a:rPr>
              <a:t>http://cosmeticsurgerytimes.modernmedicine.com/cosmetic-surgery-times/news/modernmedicine/modern-medicine-news/study-sheds-new-light-biofilms</a:t>
            </a:r>
          </a:p>
          <a:p>
            <a:pPr marL="171450" indent="-171450">
              <a:buFont typeface="Arial" panose="020B0604020202020204" pitchFamily="34" charset="0"/>
              <a:buChar char="•"/>
            </a:pPr>
            <a:r>
              <a:rPr lang="en-US" sz="950">
                <a:latin typeface="Arial" panose="020B0604020202020204" pitchFamily="34" charset="0"/>
                <a:cs typeface="Arial" panose="020B0604020202020204" pitchFamily="34" charset="0"/>
              </a:rPr>
              <a:t>http://dermatologytimes.modernmedicine.com/dermatology-times/RC/acne/p-acnes-biofilm-impacts-antimicrobial-agents</a:t>
            </a:r>
          </a:p>
          <a:p>
            <a:pPr marL="171450" indent="-171450">
              <a:buFont typeface="Arial" panose="020B0604020202020204" pitchFamily="34" charset="0"/>
              <a:buChar char="•"/>
              <a:defRPr/>
            </a:pPr>
            <a:r>
              <a:rPr lang="en-US" sz="950" err="1">
                <a:latin typeface="Arial" panose="020B0604020202020204" pitchFamily="34" charset="0"/>
                <a:cs typeface="Arial" panose="020B0604020202020204" pitchFamily="34" charset="0"/>
              </a:rPr>
              <a:t>Jahns</a:t>
            </a:r>
            <a:r>
              <a:rPr lang="en-US" sz="950">
                <a:latin typeface="Arial" panose="020B0604020202020204" pitchFamily="34" charset="0"/>
                <a:cs typeface="Arial" panose="020B0604020202020204" pitchFamily="34" charset="0"/>
              </a:rPr>
              <a:t> AC, </a:t>
            </a:r>
            <a:r>
              <a:rPr lang="en-US" sz="950" err="1">
                <a:latin typeface="Arial" panose="020B0604020202020204" pitchFamily="34" charset="0"/>
                <a:cs typeface="Arial" panose="020B0604020202020204" pitchFamily="34" charset="0"/>
              </a:rPr>
              <a:t>Lundskog</a:t>
            </a:r>
            <a:r>
              <a:rPr lang="en-US" sz="950">
                <a:latin typeface="Arial" panose="020B0604020202020204" pitchFamily="34" charset="0"/>
                <a:cs typeface="Arial" panose="020B0604020202020204" pitchFamily="34" charset="0"/>
              </a:rPr>
              <a:t> B, </a:t>
            </a:r>
            <a:r>
              <a:rPr lang="en-US" sz="950" err="1">
                <a:latin typeface="Arial" panose="020B0604020202020204" pitchFamily="34" charset="0"/>
                <a:cs typeface="Arial" panose="020B0604020202020204" pitchFamily="34" charset="0"/>
              </a:rPr>
              <a:t>Ganceviciene</a:t>
            </a:r>
            <a:r>
              <a:rPr lang="en-US" sz="950">
                <a:latin typeface="Arial" panose="020B0604020202020204" pitchFamily="34" charset="0"/>
                <a:cs typeface="Arial" panose="020B0604020202020204" pitchFamily="34" charset="0"/>
              </a:rPr>
              <a:t> R, et al. </a:t>
            </a:r>
            <a:r>
              <a:rPr lang="en-US" sz="950" i="1">
                <a:latin typeface="Arial" panose="020B0604020202020204" pitchFamily="34" charset="0"/>
                <a:cs typeface="Arial" panose="020B0604020202020204" pitchFamily="34" charset="0"/>
              </a:rPr>
              <a:t>Br J </a:t>
            </a:r>
            <a:r>
              <a:rPr lang="en-US" sz="950" i="1" err="1">
                <a:latin typeface="Arial" panose="020B0604020202020204" pitchFamily="34" charset="0"/>
                <a:cs typeface="Arial" panose="020B0604020202020204" pitchFamily="34" charset="0"/>
              </a:rPr>
              <a:t>Dermatol</a:t>
            </a:r>
            <a:r>
              <a:rPr lang="en-US" sz="950">
                <a:latin typeface="Arial" panose="020B0604020202020204" pitchFamily="34" charset="0"/>
                <a:cs typeface="Arial" panose="020B0604020202020204" pitchFamily="34" charset="0"/>
              </a:rPr>
              <a:t>. 2012;167(1):50-58</a:t>
            </a:r>
          </a:p>
          <a:p>
            <a:pPr marL="171450" marR="0" indent="-171450" algn="l" defTabSz="914400" rtl="0" eaLnBrk="0" fontAlgn="base" latinLnBrk="0" hangingPunct="0">
              <a:buClrTx/>
              <a:buSzTx/>
              <a:buFont typeface="Arial" panose="020B0604020202020204" pitchFamily="34" charset="0"/>
              <a:buChar char="•"/>
              <a:tabLst/>
              <a:defRPr/>
            </a:pPr>
            <a:r>
              <a:rPr lang="en-US" sz="950">
                <a:latin typeface="Arial" panose="020B0604020202020204" pitchFamily="34" charset="0"/>
                <a:cs typeface="Arial" panose="020B0604020202020204" pitchFamily="34" charset="0"/>
              </a:rPr>
              <a:t>http://www.ncbi.nlm.nih.gov/pubmed/17399956</a:t>
            </a:r>
            <a:endParaRPr lang="en-US" sz="950" baseline="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50">
                <a:latin typeface="Arial" panose="020B0604020202020204" pitchFamily="34" charset="0"/>
                <a:cs typeface="Arial" panose="020B0604020202020204" pitchFamily="34" charset="0"/>
              </a:rPr>
              <a:t>http://www.nature.com/jid/journal/v133/n9/full/jid201321a.html</a:t>
            </a:r>
          </a:p>
          <a:p>
            <a:pPr marL="171450" indent="-171450">
              <a:buFont typeface="Arial" panose="020B0604020202020204" pitchFamily="34" charset="0"/>
              <a:buChar char="•"/>
            </a:pPr>
            <a:r>
              <a:rPr lang="en-US" sz="950">
                <a:latin typeface="Arial" panose="020B0604020202020204" pitchFamily="34" charset="0"/>
                <a:cs typeface="Arial" panose="020B0604020202020204" pitchFamily="34" charset="0"/>
              </a:rPr>
              <a:t>http://newsroom.ucla.edu/releases/new-study-could-explain-why-some-243582</a:t>
            </a:r>
          </a:p>
          <a:p>
            <a:pPr marL="171450" indent="-171450">
              <a:buFont typeface="Arial" panose="020B0604020202020204" pitchFamily="34" charset="0"/>
              <a:buChar char="•"/>
            </a:pPr>
            <a:r>
              <a:rPr lang="en-US" sz="950">
                <a:latin typeface="Arial" panose="020B0604020202020204" pitchFamily="34" charset="0"/>
                <a:cs typeface="Arial" panose="020B0604020202020204" pitchFamily="34" charset="0"/>
              </a:rPr>
              <a:t>http://dermatologytimes.modernmedicine.com/dermatology-times/news/skin-metagenomics-reveals-acne-insights?page=0,0</a:t>
            </a:r>
          </a:p>
          <a:p>
            <a:pPr marL="171450" indent="-171450">
              <a:buFont typeface="Arial" panose="020B0604020202020204" pitchFamily="34" charset="0"/>
              <a:buChar char="•"/>
            </a:pPr>
            <a:r>
              <a:rPr lang="en-US" sz="950">
                <a:latin typeface="Arial" panose="020B0604020202020204" pitchFamily="34" charset="0"/>
                <a:cs typeface="Arial" panose="020B0604020202020204" pitchFamily="34" charset="0"/>
              </a:rPr>
              <a:t>http://dermatologytimes.modernmedicine.com/dermatology-times/content/tags/acne/acne-s-good-bacteria-battles-bad</a:t>
            </a:r>
          </a:p>
          <a:p>
            <a:pPr marL="171450" indent="-171450">
              <a:buFont typeface="Arial" panose="020B0604020202020204" pitchFamily="34" charset="0"/>
              <a:buChar char="•"/>
            </a:pPr>
            <a:r>
              <a:rPr lang="en-US" sz="950">
                <a:latin typeface="Arial" panose="020B0604020202020204" pitchFamily="34" charset="0"/>
                <a:cs typeface="Arial" panose="020B0604020202020204" pitchFamily="34" charset="0"/>
              </a:rPr>
              <a:t>http://aobiome.com/news&amp;item=70</a:t>
            </a:r>
          </a:p>
          <a:p>
            <a:pPr>
              <a:defRPr/>
            </a:pPr>
            <a:endParaRPr lang="en-US" sz="950" b="1">
              <a:latin typeface="Arial" panose="020B0604020202020204" pitchFamily="34" charset="0"/>
              <a:cs typeface="Arial" panose="020B0604020202020204" pitchFamily="34" charset="0"/>
            </a:endParaRPr>
          </a:p>
          <a:p>
            <a:pPr>
              <a:defRPr/>
            </a:pPr>
            <a:r>
              <a:rPr lang="en-US" sz="950" b="1">
                <a:latin typeface="Arial" panose="020B0604020202020204" pitchFamily="34" charset="0"/>
                <a:cs typeface="Arial" panose="020B0604020202020204" pitchFamily="34" charset="0"/>
              </a:rPr>
              <a:t>Link: </a:t>
            </a:r>
            <a:r>
              <a:rPr lang="en-US" sz="950">
                <a:latin typeface="Arial" panose="020B0604020202020204" pitchFamily="34" charset="0"/>
                <a:cs typeface="Arial" panose="020B0604020202020204" pitchFamily="34" charset="0"/>
              </a:rPr>
              <a:t>So what can we do to help target the bacteria?</a:t>
            </a:r>
          </a:p>
        </p:txBody>
      </p:sp>
      <p:sp>
        <p:nvSpPr>
          <p:cNvPr id="4" name="Slide Number Placeholder 3"/>
          <p:cNvSpPr>
            <a:spLocks noGrp="1"/>
          </p:cNvSpPr>
          <p:nvPr>
            <p:ph type="sldNum" sz="quarter" idx="10"/>
          </p:nvPr>
        </p:nvSpPr>
        <p:spPr/>
        <p:txBody>
          <a:bodyPr/>
          <a:lstStyle/>
          <a:p>
            <a:fld id="{8098B896-5FDF-4D46-8AEB-CB9117B82F5F}" type="slidenum">
              <a:rPr lang="en-US" smtClean="0"/>
              <a:t>19</a:t>
            </a:fld>
            <a:endParaRPr lang="en-US"/>
          </a:p>
        </p:txBody>
      </p:sp>
    </p:spTree>
    <p:extLst>
      <p:ext uri="{BB962C8B-B14F-4D97-AF65-F5344CB8AC3E}">
        <p14:creationId xmlns:p14="http://schemas.microsoft.com/office/powerpoint/2010/main" val="145123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How this class works:</a:t>
            </a:r>
            <a:endParaRPr lang="en-US" u="sng">
              <a:solidFill>
                <a:srgbClr val="FF0000"/>
              </a:solidFill>
            </a:endParaRPr>
          </a:p>
          <a:p>
            <a:r>
              <a:rPr lang="en-US"/>
              <a:t>This class has been designed in modules, including extra slides.</a:t>
            </a:r>
          </a:p>
          <a:p>
            <a:r>
              <a:rPr lang="en-US"/>
              <a:t>Please hide/unhide slides or move modules as needed for your class.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17FEA-696B-4405-8EF6-948054908CB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1133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260350"/>
            <a:ext cx="4860925" cy="2735263"/>
          </a:xfrm>
          <a:prstGeom prst="rect">
            <a:avLst/>
          </a:prstGeom>
        </p:spPr>
      </p:sp>
      <p:sp>
        <p:nvSpPr>
          <p:cNvPr id="3" name="Notes Placeholder 2"/>
          <p:cNvSpPr>
            <a:spLocks noGrp="1"/>
          </p:cNvSpPr>
          <p:nvPr>
            <p:ph type="body" idx="1"/>
          </p:nvPr>
        </p:nvSpPr>
        <p:spPr>
          <a:xfrm>
            <a:off x="236621" y="3119120"/>
            <a:ext cx="6384758" cy="5305352"/>
          </a:xfrm>
        </p:spPr>
        <p:txBody>
          <a:bodyPr/>
          <a:lstStyle/>
          <a:p>
            <a:pPr marR="0" algn="l" defTabSz="914400" rtl="0" eaLnBrk="0" fontAlgn="base" latinLnBrk="0" hangingPunct="0">
              <a:buClrTx/>
              <a:buSzTx/>
              <a:tabLst/>
              <a:defRPr/>
            </a:pPr>
            <a:r>
              <a:rPr lang="en-US" sz="1150" b="1" baseline="0">
                <a:latin typeface="Arial" panose="020B0604020202020204" pitchFamily="34" charset="0"/>
                <a:cs typeface="Arial" panose="020B0604020202020204" pitchFamily="34" charset="0"/>
              </a:rPr>
              <a:t>Instructor – These are just a few examples.</a:t>
            </a:r>
          </a:p>
          <a:p>
            <a:pPr marR="0" algn="l" defTabSz="914400" rtl="0" eaLnBrk="0" fontAlgn="base" latinLnBrk="0" hangingPunct="0">
              <a:buClrTx/>
              <a:buSzTx/>
              <a:tabLst/>
              <a:defRPr/>
            </a:pPr>
            <a:endParaRPr lang="en-US" sz="1150" b="1" baseline="0">
              <a:latin typeface="Arial" panose="020B0604020202020204" pitchFamily="34" charset="0"/>
              <a:cs typeface="Arial" panose="020B0604020202020204" pitchFamily="34" charset="0"/>
            </a:endParaRPr>
          </a:p>
          <a:p>
            <a:pPr marL="171450" marR="0" indent="-171450" algn="l" defTabSz="914400" rtl="0" eaLnBrk="0" fontAlgn="base" latinLnBrk="0" hangingPunct="0">
              <a:buClrTx/>
              <a:buSzTx/>
              <a:buFont typeface="Arial" charset="0"/>
              <a:buChar char="•"/>
              <a:tabLst/>
              <a:defRPr/>
            </a:pPr>
            <a:r>
              <a:rPr lang="en-US" sz="1150" b="1" baseline="0">
                <a:latin typeface="Arial" panose="020B0604020202020204" pitchFamily="34" charset="0"/>
                <a:cs typeface="Arial" panose="020B0604020202020204" pitchFamily="34" charset="0"/>
              </a:rPr>
              <a:t>Colloidal Silver: </a:t>
            </a:r>
            <a:r>
              <a:rPr lang="en-US" sz="1150" b="0" baseline="0">
                <a:latin typeface="Arial" panose="020B0604020202020204" pitchFamily="34" charset="0"/>
                <a:cs typeface="Arial" panose="020B0604020202020204" pitchFamily="34" charset="0"/>
              </a:rPr>
              <a:t>is toxic to the bacteria in acne, therefore it helps to eliminate bacteria and control acne.</a:t>
            </a:r>
          </a:p>
          <a:p>
            <a:pPr marL="171450" marR="0" indent="-171450" algn="l" defTabSz="914400" rtl="0" eaLnBrk="0" fontAlgn="base" latinLnBrk="0" hangingPunct="0">
              <a:buClrTx/>
              <a:buSzTx/>
              <a:buFont typeface="Arial" charset="0"/>
              <a:buChar char="•"/>
              <a:tabLst/>
              <a:defRPr/>
            </a:pPr>
            <a:r>
              <a:rPr lang="en-US" sz="1150" b="1">
                <a:latin typeface="Arial" panose="020B0604020202020204" pitchFamily="34" charset="0"/>
                <a:cs typeface="Arial" panose="020B0604020202020204" pitchFamily="34" charset="0"/>
              </a:rPr>
              <a:t>Lactobacillus</a:t>
            </a:r>
            <a:r>
              <a:rPr lang="en-US" sz="1150" b="1" baseline="0">
                <a:latin typeface="Arial" panose="020B0604020202020204" pitchFamily="34" charset="0"/>
                <a:cs typeface="Arial" panose="020B0604020202020204" pitchFamily="34" charset="0"/>
              </a:rPr>
              <a:t> ferment: </a:t>
            </a:r>
            <a:r>
              <a:rPr lang="en-US" sz="1150" b="0" baseline="0">
                <a:latin typeface="Arial" panose="020B0604020202020204" pitchFamily="34" charset="0"/>
                <a:cs typeface="Arial" panose="020B0604020202020204" pitchFamily="34" charset="0"/>
              </a:rPr>
              <a:t>a non-pathogenic bacteria that stimulates</a:t>
            </a:r>
            <a:r>
              <a:rPr lang="en-US" sz="1150" b="0">
                <a:latin typeface="Arial" panose="020B0604020202020204" pitchFamily="34" charset="0"/>
                <a:cs typeface="Arial" panose="020B0604020202020204" pitchFamily="34" charset="0"/>
              </a:rPr>
              <a:t> growth of healthy bacteria and controls bacteria that causes acne breakouts and it reduces redness. </a:t>
            </a:r>
            <a:endParaRPr lang="en-US" sz="1150" b="0" baseline="0">
              <a:latin typeface="Arial" panose="020B0604020202020204" pitchFamily="34" charset="0"/>
              <a:cs typeface="Arial" panose="020B0604020202020204" pitchFamily="34" charset="0"/>
            </a:endParaRPr>
          </a:p>
          <a:p>
            <a:pPr marL="171450" indent="-171450">
              <a:buFont typeface="Arial" charset="0"/>
              <a:buChar char="•"/>
              <a:defRPr/>
            </a:pPr>
            <a:r>
              <a:rPr lang="en-US" sz="1150" b="1">
                <a:latin typeface="Arial" panose="020B0604020202020204" pitchFamily="34" charset="0"/>
                <a:cs typeface="Arial" panose="020B0604020202020204" pitchFamily="34" charset="0"/>
              </a:rPr>
              <a:t>BPO: </a:t>
            </a:r>
            <a:r>
              <a:rPr lang="en-US" sz="1150">
                <a:latin typeface="Arial" panose="020B0604020202020204" pitchFamily="34" charset="0"/>
                <a:cs typeface="Arial" panose="020B0604020202020204" pitchFamily="34" charset="0"/>
              </a:rPr>
              <a:t>Benzoyl Peroxide eliminates breakout causing bacteria in the follicles.</a:t>
            </a:r>
            <a:endParaRPr lang="en-US" sz="1150" b="1" kern="1200">
              <a:solidFill>
                <a:schemeClr val="tx1"/>
              </a:solidFill>
              <a:latin typeface="Arial" pitchFamily="34" charset="0"/>
              <a:ea typeface="+mn-ea"/>
              <a:cs typeface="Arial" pitchFamily="34" charset="0"/>
            </a:endParaRPr>
          </a:p>
          <a:p>
            <a:pPr marL="171450" marR="0" indent="-171450" algn="l" defTabSz="914400" rtl="0" eaLnBrk="0" fontAlgn="base" latinLnBrk="0" hangingPunct="0">
              <a:buClrTx/>
              <a:buSzTx/>
              <a:buFont typeface="Arial" charset="0"/>
              <a:buChar char="•"/>
              <a:tabLst/>
              <a:defRPr/>
            </a:pPr>
            <a:r>
              <a:rPr lang="en-US" sz="1150" b="1" kern="1200">
                <a:solidFill>
                  <a:schemeClr val="tx1"/>
                </a:solidFill>
                <a:latin typeface="Arial" pitchFamily="34" charset="0"/>
                <a:ea typeface="+mn-ea"/>
                <a:cs typeface="Arial" pitchFamily="34" charset="0"/>
              </a:rPr>
              <a:t>BPO/Resveratrol</a:t>
            </a:r>
            <a:r>
              <a:rPr lang="en-US" sz="1150" b="1" kern="1200" baseline="0">
                <a:solidFill>
                  <a:schemeClr val="tx1"/>
                </a:solidFill>
                <a:latin typeface="Arial" pitchFamily="34" charset="0"/>
                <a:ea typeface="+mn-ea"/>
                <a:cs typeface="Arial" pitchFamily="34" charset="0"/>
              </a:rPr>
              <a:t> Combination</a:t>
            </a:r>
            <a:r>
              <a:rPr lang="en-US" sz="1150" b="1" kern="1200">
                <a:solidFill>
                  <a:schemeClr val="tx1"/>
                </a:solidFill>
                <a:latin typeface="Arial" pitchFamily="34" charset="0"/>
                <a:ea typeface="+mn-ea"/>
                <a:cs typeface="Arial" pitchFamily="34" charset="0"/>
              </a:rPr>
              <a:t>: </a:t>
            </a:r>
            <a:r>
              <a:rPr lang="en-US" sz="1150" kern="1200">
                <a:solidFill>
                  <a:schemeClr val="tx1"/>
                </a:solidFill>
                <a:latin typeface="Arial" pitchFamily="34" charset="0"/>
                <a:ea typeface="+mn-ea"/>
                <a:cs typeface="Arial" pitchFamily="34" charset="0"/>
              </a:rPr>
              <a:t>researchers found that all concentrations of benzoyl peroxide killed the bacteria, but that these effects were not sustained past 24 hours. Conversely, resveratrol inhibited bacteria’s growth for a longer period of time rather than killing the bacteria. </a:t>
            </a:r>
            <a:r>
              <a:rPr lang="en-US" sz="1150">
                <a:latin typeface="Arial" panose="020B0604020202020204" pitchFamily="34" charset="0"/>
                <a:cs typeface="Arial" panose="020B0604020202020204" pitchFamily="34" charset="0"/>
              </a:rPr>
              <a:t>T</a:t>
            </a:r>
            <a:r>
              <a:rPr lang="en-US" sz="1150" kern="1200">
                <a:solidFill>
                  <a:schemeClr val="tx1"/>
                </a:solidFill>
                <a:latin typeface="Arial" pitchFamily="34" charset="0"/>
                <a:ea typeface="+mn-ea"/>
                <a:cs typeface="Arial" pitchFamily="34" charset="0"/>
              </a:rPr>
              <a:t>ogether these two ingredients kill the bacteria initially and prevent development of future bacteria. </a:t>
            </a:r>
          </a:p>
          <a:p>
            <a:pPr marL="171450" marR="0" indent="-171450" algn="l" defTabSz="914400" rtl="0" eaLnBrk="0" fontAlgn="base" latinLnBrk="0" hangingPunct="0">
              <a:buClrTx/>
              <a:buSzTx/>
              <a:buFont typeface="Arial" charset="0"/>
              <a:buChar char="•"/>
              <a:tabLst/>
              <a:defRPr/>
            </a:pPr>
            <a:r>
              <a:rPr lang="en-US" sz="1150" b="1" kern="1200">
                <a:solidFill>
                  <a:schemeClr val="tx1"/>
                </a:solidFill>
                <a:latin typeface="Arial" pitchFamily="34" charset="0"/>
                <a:ea typeface="+mn-ea"/>
                <a:cs typeface="Arial" pitchFamily="34" charset="0"/>
              </a:rPr>
              <a:t>Tea Tree Oil: </a:t>
            </a:r>
            <a:r>
              <a:rPr lang="en-US" sz="1150" kern="1200">
                <a:solidFill>
                  <a:schemeClr val="tx1"/>
                </a:solidFill>
                <a:latin typeface="Arial" pitchFamily="34" charset="0"/>
                <a:ea typeface="+mn-ea"/>
                <a:cs typeface="Arial" pitchFamily="34" charset="0"/>
              </a:rPr>
              <a:t>is commonly used as a topical antimicrobial agent. The antiseptic properties of </a:t>
            </a:r>
            <a:r>
              <a:rPr lang="en-US" sz="1150">
                <a:latin typeface="Arial" panose="020B0604020202020204" pitchFamily="34" charset="0"/>
                <a:cs typeface="Arial" panose="020B0604020202020204" pitchFamily="34" charset="0"/>
              </a:rPr>
              <a:t>T</a:t>
            </a:r>
            <a:r>
              <a:rPr lang="en-US" sz="1150" kern="1200">
                <a:solidFill>
                  <a:schemeClr val="tx1"/>
                </a:solidFill>
                <a:latin typeface="Arial" pitchFamily="34" charset="0"/>
                <a:ea typeface="+mn-ea"/>
                <a:cs typeface="Arial" pitchFamily="34" charset="0"/>
              </a:rPr>
              <a:t>ea </a:t>
            </a:r>
            <a:r>
              <a:rPr lang="en-US" sz="1150">
                <a:latin typeface="Arial" panose="020B0604020202020204" pitchFamily="34" charset="0"/>
                <a:cs typeface="Arial" panose="020B0604020202020204" pitchFamily="34" charset="0"/>
              </a:rPr>
              <a:t>T</a:t>
            </a:r>
            <a:r>
              <a:rPr lang="en-US" sz="1150" kern="1200">
                <a:solidFill>
                  <a:schemeClr val="tx1"/>
                </a:solidFill>
                <a:latin typeface="Arial" pitchFamily="34" charset="0"/>
                <a:ea typeface="+mn-ea"/>
                <a:cs typeface="Arial" pitchFamily="34" charset="0"/>
              </a:rPr>
              <a:t>ree </a:t>
            </a:r>
            <a:r>
              <a:rPr lang="en-US" sz="1150">
                <a:latin typeface="Arial" panose="020B0604020202020204" pitchFamily="34" charset="0"/>
                <a:cs typeface="Arial" panose="020B0604020202020204" pitchFamily="34" charset="0"/>
              </a:rPr>
              <a:t>O</a:t>
            </a:r>
            <a:r>
              <a:rPr lang="en-US" sz="1150" kern="1200">
                <a:solidFill>
                  <a:schemeClr val="tx1"/>
                </a:solidFill>
                <a:latin typeface="Arial" pitchFamily="34" charset="0"/>
                <a:ea typeface="+mn-ea"/>
                <a:cs typeface="Arial" pitchFamily="34" charset="0"/>
              </a:rPr>
              <a:t>il are thought to be due to its ability to disrupt the bacterial membrane.</a:t>
            </a:r>
          </a:p>
          <a:p>
            <a:pPr marL="171450" indent="-171450">
              <a:buFont typeface="Arial" charset="0"/>
              <a:buChar char="•"/>
            </a:pPr>
            <a:r>
              <a:rPr lang="en-US" sz="1150" b="1" kern="1200">
                <a:latin typeface="Arial" pitchFamily="34" charset="0"/>
                <a:ea typeface="+mn-ea"/>
                <a:cs typeface="Arial" pitchFamily="34" charset="0"/>
              </a:rPr>
              <a:t>Cinnamon</a:t>
            </a:r>
            <a:r>
              <a:rPr lang="en-US" sz="1150" b="1" kern="1200" baseline="0">
                <a:latin typeface="Arial" pitchFamily="34" charset="0"/>
                <a:ea typeface="+mn-ea"/>
                <a:cs typeface="Arial" pitchFamily="34" charset="0"/>
              </a:rPr>
              <a:t> </a:t>
            </a:r>
            <a:r>
              <a:rPr lang="en-US" sz="1150" b="1">
                <a:latin typeface="Arial" panose="020B0604020202020204" pitchFamily="34" charset="0"/>
                <a:cs typeface="Arial" panose="020B0604020202020204" pitchFamily="34" charset="0"/>
              </a:rPr>
              <a:t>Bark: </a:t>
            </a:r>
            <a:r>
              <a:rPr lang="en-US" sz="1150">
                <a:latin typeface="Arial" panose="020B0604020202020204" pitchFamily="34" charset="0"/>
                <a:cs typeface="Arial" panose="020B0604020202020204" pitchFamily="34" charset="0"/>
              </a:rPr>
              <a:t>excellent for treating acne,</a:t>
            </a:r>
            <a:r>
              <a:rPr lang="en-US" sz="1150" baseline="0">
                <a:latin typeface="Arial" panose="020B0604020202020204" pitchFamily="34" charset="0"/>
                <a:cs typeface="Arial" panose="020B0604020202020204" pitchFamily="34" charset="0"/>
              </a:rPr>
              <a:t> inhibits bacteria and bacterial lipid metabolism.</a:t>
            </a:r>
          </a:p>
          <a:p>
            <a:pPr marL="171450" indent="-171450">
              <a:buFont typeface="Arial" charset="0"/>
              <a:buChar char="•"/>
            </a:pPr>
            <a:r>
              <a:rPr lang="en-US" sz="1150" b="1" kern="1200">
                <a:solidFill>
                  <a:schemeClr val="tx1"/>
                </a:solidFill>
                <a:latin typeface="Arial" pitchFamily="34" charset="0"/>
                <a:ea typeface="+mn-ea"/>
                <a:cs typeface="Arial" pitchFamily="34" charset="0"/>
              </a:rPr>
              <a:t>Spirea</a:t>
            </a:r>
            <a:r>
              <a:rPr lang="en-US" sz="1150" b="1" kern="1200" baseline="0">
                <a:solidFill>
                  <a:schemeClr val="tx1"/>
                </a:solidFill>
                <a:latin typeface="Arial" pitchFamily="34" charset="0"/>
                <a:ea typeface="+mn-ea"/>
                <a:cs typeface="Arial" pitchFamily="34" charset="0"/>
              </a:rPr>
              <a:t> </a:t>
            </a:r>
            <a:r>
              <a:rPr lang="en-US" sz="1150" b="1" kern="1200" baseline="0" err="1">
                <a:solidFill>
                  <a:schemeClr val="tx1"/>
                </a:solidFill>
                <a:latin typeface="Arial" pitchFamily="34" charset="0"/>
                <a:ea typeface="+mn-ea"/>
                <a:cs typeface="Arial" pitchFamily="34" charset="0"/>
              </a:rPr>
              <a:t>Ulmaria</a:t>
            </a:r>
            <a:r>
              <a:rPr lang="en-US" sz="1150" b="1" kern="1200" baseline="0">
                <a:solidFill>
                  <a:schemeClr val="tx1"/>
                </a:solidFill>
                <a:latin typeface="Arial" pitchFamily="34" charset="0"/>
                <a:ea typeface="+mn-ea"/>
                <a:cs typeface="Arial" pitchFamily="34" charset="0"/>
              </a:rPr>
              <a:t>: </a:t>
            </a:r>
            <a:r>
              <a:rPr lang="en-US" sz="1150">
                <a:latin typeface="Arial" panose="020B0604020202020204" pitchFamily="34" charset="0"/>
                <a:cs typeface="Arial" panose="020B0604020202020204" pitchFamily="34" charset="0"/>
              </a:rPr>
              <a:t>inhibits bacteria by stimulating the skin’s natural anti-bacterial agents.</a:t>
            </a:r>
          </a:p>
          <a:p>
            <a:pPr marL="171450" indent="-171450">
              <a:buFont typeface="Arial" charset="0"/>
              <a:buChar char="•"/>
            </a:pPr>
            <a:r>
              <a:rPr lang="en-US" sz="1150" b="1" err="1">
                <a:latin typeface="Arial" panose="020B0604020202020204" pitchFamily="34" charset="0"/>
                <a:cs typeface="Arial" panose="020B0604020202020204" pitchFamily="34" charset="0"/>
              </a:rPr>
              <a:t>Poly</a:t>
            </a:r>
            <a:r>
              <a:rPr lang="en-US" sz="1150" b="1" baseline="0" err="1">
                <a:latin typeface="Arial" panose="020B0604020202020204" pitchFamily="34" charset="0"/>
                <a:cs typeface="Arial" panose="020B0604020202020204" pitchFamily="34" charset="0"/>
              </a:rPr>
              <a:t>gonum</a:t>
            </a:r>
            <a:r>
              <a:rPr lang="en-US" sz="1150" b="1" baseline="0">
                <a:latin typeface="Arial" panose="020B0604020202020204" pitchFamily="34" charset="0"/>
                <a:cs typeface="Arial" panose="020B0604020202020204" pitchFamily="34" charset="0"/>
              </a:rPr>
              <a:t> </a:t>
            </a:r>
            <a:r>
              <a:rPr lang="en-US" sz="1150" b="1" baseline="0" err="1">
                <a:latin typeface="Arial" panose="020B0604020202020204" pitchFamily="34" charset="0"/>
                <a:cs typeface="Arial" panose="020B0604020202020204" pitchFamily="34" charset="0"/>
              </a:rPr>
              <a:t>Cuspidatum</a:t>
            </a:r>
            <a:r>
              <a:rPr lang="en-US" sz="1150" b="1" baseline="0">
                <a:latin typeface="Arial" panose="020B0604020202020204" pitchFamily="34" charset="0"/>
                <a:cs typeface="Arial" panose="020B0604020202020204" pitchFamily="34" charset="0"/>
              </a:rPr>
              <a:t> (Japanese Knotweed) Root Extract: </a:t>
            </a:r>
            <a:r>
              <a:rPr lang="en-US" sz="1150" baseline="0">
                <a:latin typeface="Arial" panose="020B0604020202020204" pitchFamily="34" charset="0"/>
                <a:cs typeface="Arial" panose="020B0604020202020204" pitchFamily="34" charset="0"/>
              </a:rPr>
              <a:t>rich in polyphenols, it inhibits P. acnes and helps control sebum production. It also has anti-inflammatory properties.</a:t>
            </a:r>
            <a:endParaRPr lang="en-US" sz="1150">
              <a:latin typeface="Arial" panose="020B0604020202020204" pitchFamily="34" charset="0"/>
              <a:cs typeface="Arial" panose="020B0604020202020204" pitchFamily="34" charset="0"/>
            </a:endParaRPr>
          </a:p>
          <a:p>
            <a:endParaRPr lang="en-US" sz="1150" b="0" kern="1200">
              <a:solidFill>
                <a:schemeClr val="tx1"/>
              </a:solidFill>
              <a:latin typeface="Arial" pitchFamily="34" charset="0"/>
              <a:ea typeface="+mn-ea"/>
              <a:cs typeface="Arial" pitchFamily="34" charset="0"/>
            </a:endParaRPr>
          </a:p>
          <a:p>
            <a:r>
              <a:rPr lang="en-US" sz="1150" b="1" kern="1200">
                <a:solidFill>
                  <a:schemeClr val="tx1"/>
                </a:solidFill>
                <a:latin typeface="Arial" pitchFamily="34" charset="0"/>
                <a:ea typeface="+mn-ea"/>
                <a:cs typeface="Arial" pitchFamily="34" charset="0"/>
              </a:rPr>
              <a:t>Link: </a:t>
            </a:r>
            <a:r>
              <a:rPr lang="en-US" sz="1150" baseline="0">
                <a:latin typeface="Arial" panose="020B0604020202020204" pitchFamily="34" charset="0"/>
                <a:cs typeface="Arial" panose="020B0604020202020204" pitchFamily="34" charset="0"/>
              </a:rPr>
              <a:t>let’s move on to our understanding of sebum and more importantly the Sebaceous Gland.</a:t>
            </a:r>
          </a:p>
          <a:p>
            <a:endParaRPr lang="en-US" sz="1150" b="0" kern="1200">
              <a:solidFill>
                <a:schemeClr val="tx1"/>
              </a:solidFill>
              <a:latin typeface="Arial" pitchFamily="34" charset="0"/>
              <a:ea typeface="+mn-ea"/>
              <a:cs typeface="Arial" pitchFamily="34" charset="0"/>
            </a:endParaRPr>
          </a:p>
          <a:p>
            <a:r>
              <a:rPr lang="en-US" sz="1150" b="1" kern="1200">
                <a:solidFill>
                  <a:schemeClr val="tx1"/>
                </a:solidFill>
                <a:latin typeface="Arial" pitchFamily="34" charset="0"/>
                <a:ea typeface="+mn-ea"/>
                <a:cs typeface="Arial" pitchFamily="34" charset="0"/>
              </a:rPr>
              <a:t>References:</a:t>
            </a:r>
          </a:p>
          <a:p>
            <a:pPr marL="171450" indent="-171450">
              <a:buFont typeface="Arial" panose="020B0604020202020204" pitchFamily="34" charset="0"/>
              <a:buChar char="•"/>
            </a:pPr>
            <a:r>
              <a:rPr lang="en-US" sz="1150">
                <a:latin typeface="Arial" panose="020B0604020202020204" pitchFamily="34" charset="0"/>
                <a:cs typeface="Arial" panose="020B0604020202020204" pitchFamily="34" charset="0"/>
              </a:rPr>
              <a:t>http://dermatologytimes.modernmedicine.com/dermatology-times/news/alterative-treatment-options-acne?page=0,1</a:t>
            </a:r>
          </a:p>
          <a:p>
            <a:pPr marL="171450" indent="-171450">
              <a:buFont typeface="Arial" panose="020B0604020202020204" pitchFamily="34" charset="0"/>
              <a:buChar char="•"/>
            </a:pPr>
            <a:r>
              <a:rPr lang="en-US" sz="1150">
                <a:latin typeface="Arial" panose="020B0604020202020204" pitchFamily="34" charset="0"/>
                <a:cs typeface="Arial" panose="020B0604020202020204" pitchFamily="34" charset="0"/>
              </a:rPr>
              <a:t>http://mashable.com/2014/10/02/bacteria-acne-cure/#27UwQj5q2Oqq</a:t>
            </a:r>
            <a:endParaRPr lang="en-US" sz="1150" kern="1200">
              <a:solidFill>
                <a:schemeClr val="tx1"/>
              </a:solidFill>
              <a:latin typeface="Arial" pitchFamily="34" charset="0"/>
              <a:ea typeface="+mn-ea"/>
              <a:cs typeface="Arial" pitchFamily="34" charset="0"/>
            </a:endParaRPr>
          </a:p>
          <a:p>
            <a:pPr marL="171450" indent="-171450">
              <a:buFont typeface="Arial" panose="020B0604020202020204" pitchFamily="34" charset="0"/>
              <a:buChar char="•"/>
            </a:pPr>
            <a:r>
              <a:rPr lang="en-US" sz="1150" kern="1200">
                <a:solidFill>
                  <a:schemeClr val="tx1"/>
                </a:solidFill>
                <a:latin typeface="Arial" pitchFamily="34" charset="0"/>
                <a:ea typeface="+mn-ea"/>
                <a:cs typeface="Arial" pitchFamily="34" charset="0"/>
              </a:rPr>
              <a:t>http://www.cosmeticsandtoiletries.com/formulating/function/antimicrobial/Researchers-Report-Anti-acne-Effects-in-Resveratrol-278655711.html#sthash.12SlfUsR.dpuf</a:t>
            </a:r>
            <a:endParaRPr lang="en-US" sz="115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98B896-5FDF-4D46-8AEB-CB9117B82F5F}" type="slidenum">
              <a:rPr lang="en-US" smtClean="0"/>
              <a:t>20</a:t>
            </a:fld>
            <a:endParaRPr lang="en-US"/>
          </a:p>
        </p:txBody>
      </p:sp>
    </p:spTree>
    <p:extLst>
      <p:ext uri="{BB962C8B-B14F-4D97-AF65-F5344CB8AC3E}">
        <p14:creationId xmlns:p14="http://schemas.microsoft.com/office/powerpoint/2010/main" val="1860719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271463"/>
            <a:ext cx="4371975" cy="2460625"/>
          </a:xfrm>
          <a:prstGeom prst="rect">
            <a:avLst/>
          </a:prstGeom>
        </p:spPr>
      </p:sp>
      <p:sp>
        <p:nvSpPr>
          <p:cNvPr id="3" name="Notes Placeholder 2"/>
          <p:cNvSpPr>
            <a:spLocks noGrp="1"/>
          </p:cNvSpPr>
          <p:nvPr>
            <p:ph type="body" idx="1"/>
          </p:nvPr>
        </p:nvSpPr>
        <p:spPr>
          <a:xfrm>
            <a:off x="268705" y="2944368"/>
            <a:ext cx="6320590" cy="5740845"/>
          </a:xfrm>
        </p:spPr>
        <p:txBody>
          <a:bodyPr/>
          <a:lstStyle/>
          <a:p>
            <a:r>
              <a:rPr lang="en-US">
                <a:latin typeface="Arial" panose="020B0604020202020204" pitchFamily="34" charset="0"/>
                <a:cs typeface="Arial" panose="020B0604020202020204" pitchFamily="34" charset="0"/>
              </a:rPr>
              <a:t>The sebaceous gland is surrounded by a basal membrane where cells containing relatively small amounts of lipids adhere. After detachment from the basal membrane, the cells fill up more and more with lipids. Their volume grows more than hundred-fold until they finally burst and cause the sebum to be expressed into the hair follicle. </a:t>
            </a: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We know that sebum is largely under the influence of hormones and how this occurs is understood in the following way:</a:t>
            </a:r>
          </a:p>
          <a:p>
            <a:endParaRPr lang="en-US" b="1">
              <a:latin typeface="Arial" panose="020B0604020202020204" pitchFamily="34" charset="0"/>
              <a:cs typeface="Arial" panose="020B0604020202020204" pitchFamily="34" charset="0"/>
            </a:endParaRPr>
          </a:p>
          <a:p>
            <a:pPr marL="0" marR="0" indent="0" algn="l" defTabSz="914400" rtl="0" eaLnBrk="1" fontAlgn="auto" latinLnBrk="0" hangingPunct="1">
              <a:buClrTx/>
              <a:buSzTx/>
              <a:buFontTx/>
              <a:buNone/>
              <a:tabLst/>
              <a:defRPr/>
            </a:pPr>
            <a:r>
              <a:rPr lang="en-US">
                <a:latin typeface="Arial" panose="020B0604020202020204" pitchFamily="34" charset="0"/>
                <a:cs typeface="Arial" panose="020B0604020202020204" pitchFamily="34" charset="0"/>
              </a:rPr>
              <a:t>The hormones that have the most influence on acne are the androgens (male hormones).</a:t>
            </a:r>
            <a:r>
              <a:rPr lang="en-US" baseline="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The process of hormonal influence on sebum production is due to </a:t>
            </a:r>
            <a:r>
              <a:rPr lang="en-US" b="1">
                <a:latin typeface="Arial" panose="020B0604020202020204" pitchFamily="34" charset="0"/>
                <a:cs typeface="Arial" panose="020B0604020202020204" pitchFamily="34" charset="0"/>
              </a:rPr>
              <a:t>Testosterone</a:t>
            </a:r>
            <a:r>
              <a:rPr lang="en-US" b="1" baseline="0">
                <a:latin typeface="Arial" panose="020B0604020202020204" pitchFamily="34" charset="0"/>
                <a:cs typeface="Arial" panose="020B0604020202020204" pitchFamily="34" charset="0"/>
              </a:rPr>
              <a:t> reacting with the enzyme 5-alpha</a:t>
            </a:r>
            <a:r>
              <a:rPr lang="en-US" b="1">
                <a:latin typeface="Arial" panose="020B0604020202020204" pitchFamily="34" charset="0"/>
                <a:cs typeface="Arial" panose="020B0604020202020204" pitchFamily="34" charset="0"/>
              </a:rPr>
              <a:t> r</a:t>
            </a:r>
            <a:r>
              <a:rPr lang="en-US" b="1" baseline="0">
                <a:latin typeface="Arial" panose="020B0604020202020204" pitchFamily="34" charset="0"/>
                <a:cs typeface="Arial" panose="020B0604020202020204" pitchFamily="34" charset="0"/>
              </a:rPr>
              <a:t>eductase</a:t>
            </a:r>
            <a:r>
              <a:rPr lang="en-US" baseline="0">
                <a:latin typeface="Arial" panose="020B0604020202020204" pitchFamily="34" charset="0"/>
                <a:cs typeface="Arial" panose="020B0604020202020204" pitchFamily="34" charset="0"/>
              </a:rPr>
              <a:t>. This reaction turns testosterone into a </a:t>
            </a:r>
            <a:r>
              <a:rPr lang="en-US" b="1" baseline="0">
                <a:latin typeface="Arial" panose="020B0604020202020204" pitchFamily="34" charset="0"/>
                <a:cs typeface="Arial" panose="020B0604020202020204" pitchFamily="34" charset="0"/>
              </a:rPr>
              <a:t>more active androgen called Dihydrotestosterone </a:t>
            </a:r>
            <a:r>
              <a:rPr lang="en-US" baseline="0">
                <a:latin typeface="Arial" panose="020B0604020202020204" pitchFamily="34" charset="0"/>
                <a:cs typeface="Arial" panose="020B0604020202020204" pitchFamily="34" charset="0"/>
              </a:rPr>
              <a:t>(DHT). DHT binds to the receptor on the sebaceous gland, triggering sebum production to go into overdrive and also creating sebum with a stickier, more butter like consistency. </a:t>
            </a:r>
            <a:r>
              <a:rPr lang="en-US">
                <a:latin typeface="Arial" panose="020B0604020202020204" pitchFamily="34" charset="0"/>
                <a:cs typeface="Arial" panose="020B0604020202020204" pitchFamily="34" charset="0"/>
              </a:rPr>
              <a:t>There is a clear correlation between the occurrence and severity of acne and the sebum secretion rate</a:t>
            </a:r>
            <a:r>
              <a:rPr lang="en-US" i="1">
                <a:latin typeface="Arial" panose="020B0604020202020204" pitchFamily="34" charset="0"/>
                <a:cs typeface="Arial" panose="020B0604020202020204" pitchFamily="34" charset="0"/>
              </a:rPr>
              <a:t>. </a:t>
            </a:r>
            <a:r>
              <a:rPr lang="en-US" b="1" i="1">
                <a:latin typeface="Arial" panose="020B0604020202020204" pitchFamily="34" charset="0"/>
                <a:cs typeface="Arial" panose="020B0604020202020204" pitchFamily="34" charset="0"/>
              </a:rPr>
              <a:t>The average sebum secretion rate for all subjects with acne is three times that for patients without acne.</a:t>
            </a:r>
            <a:r>
              <a:rPr lang="en-US" b="1" i="1"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Sebum tested from </a:t>
            </a:r>
            <a:r>
              <a:rPr lang="en-GB" err="1">
                <a:latin typeface="Arial" panose="020B0604020202020204" pitchFamily="34" charset="0"/>
                <a:cs typeface="Arial" panose="020B0604020202020204" pitchFamily="34" charset="0"/>
              </a:rPr>
              <a:t>acneic</a:t>
            </a:r>
            <a:r>
              <a:rPr lang="en-GB">
                <a:latin typeface="Arial" panose="020B0604020202020204" pitchFamily="34" charset="0"/>
                <a:cs typeface="Arial" panose="020B0604020202020204" pitchFamily="34" charset="0"/>
              </a:rPr>
              <a:t> patients also differs in composition to that of a normal skin</a:t>
            </a:r>
            <a:r>
              <a:rPr lang="en-GB" baseline="0">
                <a:latin typeface="Arial" panose="020B0604020202020204" pitchFamily="34" charset="0"/>
                <a:cs typeface="Arial" panose="020B0604020202020204" pitchFamily="34" charset="0"/>
              </a:rPr>
              <a:t>. </a:t>
            </a:r>
          </a:p>
          <a:p>
            <a:pPr marL="0" marR="0" indent="0" algn="l" defTabSz="914400" rtl="0" eaLnBrk="1" fontAlgn="auto" latinLnBrk="0" hangingPunct="1">
              <a:buClrTx/>
              <a:buSzTx/>
              <a:buFontTx/>
              <a:buNone/>
              <a:tabLst/>
              <a:defRPr/>
            </a:pPr>
            <a:endParaRPr lang="en-GB" baseline="0">
              <a:latin typeface="Arial" panose="020B0604020202020204" pitchFamily="34" charset="0"/>
              <a:cs typeface="Arial" panose="020B0604020202020204" pitchFamily="34" charset="0"/>
            </a:endParaRPr>
          </a:p>
          <a:p>
            <a:pPr marL="0" marR="0" indent="0" algn="l" defTabSz="914400" rtl="0" eaLnBrk="1" fontAlgn="auto" latinLnBrk="0" hangingPunct="1">
              <a:buClrTx/>
              <a:buSzTx/>
              <a:buFontTx/>
              <a:buNone/>
              <a:tabLst/>
              <a:defRPr/>
            </a:pPr>
            <a:r>
              <a:rPr lang="en-GB" b="1" baseline="0">
                <a:latin typeface="Arial" panose="020B0604020202020204" pitchFamily="34" charset="0"/>
                <a:cs typeface="Arial" panose="020B0604020202020204" pitchFamily="34" charset="0"/>
              </a:rPr>
              <a:t>Testosterone + 5-alpha reductase = Dihydrotestosterone = increased sebum production, with stickier and thicker consistency</a:t>
            </a:r>
          </a:p>
          <a:p>
            <a:pPr eaLnBrk="1" hangingPunct="1"/>
            <a:endParaRPr lang="en-US">
              <a:latin typeface="Arial" panose="020B0604020202020204" pitchFamily="34" charset="0"/>
              <a:cs typeface="Arial" panose="020B0604020202020204" pitchFamily="34" charset="0"/>
            </a:endParaRPr>
          </a:p>
          <a:p>
            <a:pPr eaLnBrk="1" hangingPunct="1"/>
            <a:r>
              <a:rPr lang="en-US" b="1">
                <a:latin typeface="Arial" panose="020B0604020202020204" pitchFamily="34" charset="0"/>
                <a:cs typeface="Arial" panose="020B0604020202020204" pitchFamily="34" charset="0"/>
              </a:rPr>
              <a:t>New research </a:t>
            </a:r>
            <a:r>
              <a:rPr lang="en-US">
                <a:latin typeface="Arial" panose="020B0604020202020204" pitchFamily="34" charset="0"/>
                <a:cs typeface="Arial" panose="020B0604020202020204" pitchFamily="34" charset="0"/>
              </a:rPr>
              <a:t>has revealed that the enzyme may increase its sensitivity to the amount of testosterone present and increase sebum production when testosterone levels have not increased. We do not know why this happens, but it may explain why excess sebum occurs when testosterone levels are constant. </a:t>
            </a:r>
          </a:p>
          <a:p>
            <a:pPr eaLnBrk="1" hangingPunct="1"/>
            <a:endParaRPr lang="en-US" b="1">
              <a:latin typeface="Arial" panose="020B0604020202020204" pitchFamily="34" charset="0"/>
              <a:cs typeface="Arial" panose="020B0604020202020204" pitchFamily="34" charset="0"/>
            </a:endParaRPr>
          </a:p>
          <a:p>
            <a:pPr eaLnBrk="1" hangingPunct="1"/>
            <a:r>
              <a:rPr lang="en-US" b="1">
                <a:latin typeface="Arial" panose="020B0604020202020204" pitchFamily="34" charset="0"/>
                <a:cs typeface="Arial" panose="020B0604020202020204" pitchFamily="34" charset="0"/>
              </a:rPr>
              <a:t>If we look at this, what do we need to do to cut down on sebum production?</a:t>
            </a:r>
          </a:p>
          <a:p>
            <a:pPr eaLnBrk="1" hangingPunct="1"/>
            <a:r>
              <a:rPr lang="en-US">
                <a:latin typeface="Arial" panose="020B0604020202020204" pitchFamily="34" charset="0"/>
                <a:cs typeface="Arial" panose="020B0604020202020204" pitchFamily="34" charset="0"/>
              </a:rPr>
              <a:t>Stop the action of 5 alpha reductase.</a:t>
            </a:r>
          </a:p>
        </p:txBody>
      </p:sp>
      <p:sp>
        <p:nvSpPr>
          <p:cNvPr id="4" name="Slide Number Placeholder 3"/>
          <p:cNvSpPr>
            <a:spLocks noGrp="1"/>
          </p:cNvSpPr>
          <p:nvPr>
            <p:ph type="sldNum" sz="quarter" idx="10"/>
          </p:nvPr>
        </p:nvSpPr>
        <p:spPr/>
        <p:txBody>
          <a:bodyPr/>
          <a:lstStyle/>
          <a:p>
            <a:fld id="{8098B896-5FDF-4D46-8AEB-CB9117B82F5F}" type="slidenum">
              <a:rPr lang="en-US" smtClean="0"/>
              <a:t>21</a:t>
            </a:fld>
            <a:endParaRPr lang="en-US"/>
          </a:p>
        </p:txBody>
      </p:sp>
    </p:spTree>
    <p:extLst>
      <p:ext uri="{BB962C8B-B14F-4D97-AF65-F5344CB8AC3E}">
        <p14:creationId xmlns:p14="http://schemas.microsoft.com/office/powerpoint/2010/main" val="313920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46088"/>
            <a:ext cx="4560887" cy="2565400"/>
          </a:xfrm>
          <a:prstGeom prst="rect">
            <a:avLst/>
          </a:prstGeom>
        </p:spPr>
      </p:sp>
      <p:sp>
        <p:nvSpPr>
          <p:cNvPr id="3" name="Notes Placeholder 2"/>
          <p:cNvSpPr>
            <a:spLocks noGrp="1"/>
          </p:cNvSpPr>
          <p:nvPr>
            <p:ph type="body" idx="1"/>
          </p:nvPr>
        </p:nvSpPr>
        <p:spPr>
          <a:xfrm>
            <a:off x="263435" y="3399183"/>
            <a:ext cx="6331131" cy="5298729"/>
          </a:xfrm>
        </p:spPr>
        <p:txBody>
          <a:bodyPr/>
          <a:lstStyle/>
          <a:p>
            <a:r>
              <a:rPr lang="en-US" b="1">
                <a:latin typeface="Arial" panose="020B0604020202020204" pitchFamily="34" charset="0"/>
                <a:cs typeface="Arial" panose="020B0604020202020204" pitchFamily="34" charset="0"/>
              </a:rPr>
              <a:t>Instructor—these are just a few examples.</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Nordihydroguaiaretic Acid: </a:t>
            </a:r>
            <a:r>
              <a:rPr lang="en-US" b="0">
                <a:latin typeface="Arial" panose="020B0604020202020204" pitchFamily="34" charset="0"/>
                <a:cs typeface="Arial" panose="020B0604020202020204" pitchFamily="34" charset="0"/>
              </a:rPr>
              <a:t>regulates</a:t>
            </a:r>
            <a:r>
              <a:rPr lang="en-US" b="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sebaceous activity and cell proliferation</a:t>
            </a:r>
            <a:r>
              <a:rPr lang="en-US" baseline="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by decreasing overall lipid formation in the sebaceous glands. </a:t>
            </a:r>
          </a:p>
          <a:p>
            <a:pPr marL="171450" marR="0" indent="-171450" algn="l" defTabSz="914400" rtl="0" eaLnBrk="0" fontAlgn="base" latinLnBrk="0" hangingPunct="0">
              <a:buClrTx/>
              <a:buSzTx/>
              <a:buFont typeface="Arial" panose="020B0604020202020204" pitchFamily="34" charset="0"/>
              <a:buChar char="•"/>
              <a:tabLst/>
              <a:defRPr/>
            </a:pPr>
            <a:r>
              <a:rPr lang="en-US" b="1">
                <a:latin typeface="Arial" panose="020B0604020202020204" pitchFamily="34" charset="0"/>
                <a:cs typeface="Arial" panose="020B0604020202020204" pitchFamily="34" charset="0"/>
              </a:rPr>
              <a:t>Niacinamide: </a:t>
            </a:r>
            <a:r>
              <a:rPr lang="en-US">
                <a:latin typeface="Arial" panose="020B0604020202020204" pitchFamily="34" charset="0"/>
                <a:cs typeface="Arial" panose="020B0604020202020204" pitchFamily="34" charset="0"/>
              </a:rPr>
              <a:t>assists in regulating sebaceous gland secretions by inhibiting 5-alpha reductase enzyme activity while scavenging free radicals.</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Retinoic</a:t>
            </a:r>
            <a:r>
              <a:rPr lang="en-US" b="1" baseline="0">
                <a:latin typeface="Arial" panose="020B0604020202020204" pitchFamily="34" charset="0"/>
                <a:cs typeface="Arial" panose="020B0604020202020204" pitchFamily="34" charset="0"/>
              </a:rPr>
              <a:t> Acid: </a:t>
            </a:r>
            <a:r>
              <a:rPr lang="en-US">
                <a:latin typeface="Arial" panose="020B0604020202020204" pitchFamily="34" charset="0"/>
                <a:cs typeface="Arial" panose="020B0604020202020204" pitchFamily="34" charset="0"/>
              </a:rPr>
              <a:t>proliferating </a:t>
            </a:r>
            <a:r>
              <a:rPr lang="en-US" err="1">
                <a:latin typeface="Arial" panose="020B0604020202020204" pitchFamily="34" charset="0"/>
                <a:cs typeface="Arial" panose="020B0604020202020204" pitchFamily="34" charset="0"/>
              </a:rPr>
              <a:t>sebocytes</a:t>
            </a:r>
            <a:r>
              <a:rPr lang="en-US">
                <a:latin typeface="Arial" panose="020B0604020202020204" pitchFamily="34" charset="0"/>
                <a:cs typeface="Arial" panose="020B0604020202020204" pitchFamily="34" charset="0"/>
              </a:rPr>
              <a:t> have a receptor on their surface the binds to retinoic acid. When retinoic acid comes into contact with </a:t>
            </a:r>
            <a:r>
              <a:rPr lang="en-US" err="1">
                <a:latin typeface="Arial" panose="020B0604020202020204" pitchFamily="34" charset="0"/>
                <a:cs typeface="Arial" panose="020B0604020202020204" pitchFamily="34" charset="0"/>
              </a:rPr>
              <a:t>sebocytes</a:t>
            </a:r>
            <a:r>
              <a:rPr lang="en-US">
                <a:latin typeface="Arial" panose="020B0604020202020204" pitchFamily="34" charset="0"/>
                <a:cs typeface="Arial" panose="020B0604020202020204" pitchFamily="34" charset="0"/>
              </a:rPr>
              <a:t>, it initiates a cascade of changes by causing sebaceous glands to decrease in size and reduce their growth rate, resulting in dramatically decreased sebum production. In some cases, treatment with retinoic acid can decrease the production of sebum by up to 90%. </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Zinc</a:t>
            </a:r>
            <a:r>
              <a:rPr lang="en-US" b="1" baseline="0">
                <a:latin typeface="Arial" panose="020B0604020202020204" pitchFamily="34" charset="0"/>
                <a:cs typeface="Arial" panose="020B0604020202020204" pitchFamily="34" charset="0"/>
              </a:rPr>
              <a:t> Gluconate: </a:t>
            </a:r>
            <a:r>
              <a:rPr lang="en-US" kern="1200">
                <a:solidFill>
                  <a:schemeClr val="tx1"/>
                </a:solidFill>
                <a:latin typeface="Arial" pitchFamily="34" charset="0"/>
                <a:cs typeface="Arial" pitchFamily="34" charset="0"/>
              </a:rPr>
              <a:t>assists in regulating sebaceous gland secretions by inhibiting 5-alpha reductase enzyme activity while scavenging free radicals.</a:t>
            </a: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Caffeine: </a:t>
            </a:r>
            <a:r>
              <a:rPr lang="en-US">
                <a:latin typeface="Arial" panose="020B0604020202020204" pitchFamily="34" charset="0"/>
                <a:cs typeface="Arial" panose="020B0604020202020204" pitchFamily="34" charset="0"/>
              </a:rPr>
              <a:t>Assists in regulating sebaceous gland secretions by inhibiting 5-alpha reductase enzyme activity while scavenging free radicals.</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Lentil</a:t>
            </a:r>
            <a:r>
              <a:rPr lang="en-US" b="1" baseline="0">
                <a:latin typeface="Arial" panose="020B0604020202020204" pitchFamily="34" charset="0"/>
                <a:cs typeface="Arial" panose="020B0604020202020204" pitchFamily="34" charset="0"/>
              </a:rPr>
              <a:t> Seed Extract: </a:t>
            </a:r>
            <a:r>
              <a:rPr lang="en-US">
                <a:latin typeface="Arial" panose="020B0604020202020204" pitchFamily="34" charset="0"/>
                <a:cs typeface="Arial" panose="020B0604020202020204" pitchFamily="34" charset="0"/>
              </a:rPr>
              <a:t>r</a:t>
            </a:r>
            <a:r>
              <a:rPr lang="en-US" baseline="0">
                <a:latin typeface="Arial" panose="020B0604020202020204" pitchFamily="34" charset="0"/>
                <a:cs typeface="Arial" panose="020B0604020202020204" pitchFamily="34" charset="0"/>
              </a:rPr>
              <a:t>educes sebum and helps control shine and smooths skin.</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African Whitewood Bark Extract: </a:t>
            </a:r>
            <a:r>
              <a:rPr lang="en-US">
                <a:latin typeface="Arial" panose="020B0604020202020204" pitchFamily="34" charset="0"/>
                <a:cs typeface="Arial" panose="020B0604020202020204" pitchFamily="34" charset="0"/>
              </a:rPr>
              <a:t>has</a:t>
            </a:r>
            <a:r>
              <a:rPr lang="en-US" b="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sebum regulating properties and is anti-inflammatory.</a:t>
            </a:r>
          </a:p>
          <a:p>
            <a:pPr marL="171450" marR="0" indent="-171450" algn="l" defTabSz="914400" rtl="0" eaLnBrk="0" fontAlgn="base" latinLnBrk="0" hangingPunct="0">
              <a:buClrTx/>
              <a:buSzTx/>
              <a:buFont typeface="Arial" panose="020B0604020202020204" pitchFamily="34" charset="0"/>
              <a:buChar char="•"/>
              <a:tabLst/>
              <a:defRPr/>
            </a:pPr>
            <a:r>
              <a:rPr lang="en-US" b="1" kern="1200">
                <a:solidFill>
                  <a:schemeClr val="tx1"/>
                </a:solidFill>
                <a:latin typeface="Arial" pitchFamily="34" charset="0"/>
                <a:cs typeface="Arial" pitchFamily="34" charset="0"/>
              </a:rPr>
              <a:t>Green</a:t>
            </a:r>
            <a:r>
              <a:rPr lang="en-US" b="1" kern="1200" baseline="0">
                <a:solidFill>
                  <a:schemeClr val="tx1"/>
                </a:solidFill>
                <a:latin typeface="Arial" pitchFamily="34" charset="0"/>
                <a:cs typeface="Arial" pitchFamily="34" charset="0"/>
              </a:rPr>
              <a:t> Tea: </a:t>
            </a:r>
            <a:r>
              <a:rPr lang="en-US" kern="1200">
                <a:solidFill>
                  <a:schemeClr val="tx1"/>
                </a:solidFill>
                <a:latin typeface="Arial" panose="020B0604020202020204" pitchFamily="34" charset="0"/>
                <a:cs typeface="Arial" panose="020B0604020202020204" pitchFamily="34" charset="0"/>
              </a:rPr>
              <a:t>assists in regulating sebaceous gland secretions by inhibiting 5-alpha reductase enzyme activity while scavenging free radicals. It</a:t>
            </a:r>
            <a:r>
              <a:rPr lang="en-US" kern="1200" baseline="0">
                <a:solidFill>
                  <a:schemeClr val="tx1"/>
                </a:solidFill>
                <a:latin typeface="Arial" panose="020B0604020202020204" pitchFamily="34" charset="0"/>
                <a:cs typeface="Arial" panose="020B0604020202020204" pitchFamily="34" charset="0"/>
              </a:rPr>
              <a:t> </a:t>
            </a:r>
            <a:r>
              <a:rPr lang="en-US" kern="1200">
                <a:solidFill>
                  <a:schemeClr val="tx1"/>
                </a:solidFill>
                <a:latin typeface="Arial" pitchFamily="34" charset="0"/>
                <a:cs typeface="Arial" pitchFamily="34" charset="0"/>
              </a:rPr>
              <a:t>can be helpful in the prevention of acne, perhaps through decreasing sebum production</a:t>
            </a:r>
            <a:r>
              <a:rPr lang="en-US" kern="1200" baseline="0">
                <a:solidFill>
                  <a:schemeClr val="tx1"/>
                </a:solidFill>
                <a:latin typeface="Arial" pitchFamily="34" charset="0"/>
                <a:cs typeface="Arial" pitchFamily="34" charset="0"/>
              </a:rPr>
              <a:t> along with being a </a:t>
            </a:r>
            <a:r>
              <a:rPr lang="en-US">
                <a:latin typeface="Arial" panose="020B0604020202020204" pitchFamily="34" charset="0"/>
                <a:cs typeface="Arial" panose="020B0604020202020204" pitchFamily="34" charset="0"/>
              </a:rPr>
              <a:t>powerful antioxidant with anti-inflammatory properties.</a:t>
            </a:r>
          </a:p>
          <a:p>
            <a:pPr marL="171450" marR="0" indent="-171450" algn="l" defTabSz="914400" rtl="0" eaLnBrk="0" fontAlgn="base" latinLnBrk="0" hangingPunct="0">
              <a:buClrTx/>
              <a:buSzTx/>
              <a:buFont typeface="Arial" panose="020B0604020202020204" pitchFamily="34" charset="0"/>
              <a:buChar char="•"/>
              <a:tabLst/>
              <a:defRPr/>
            </a:pPr>
            <a:r>
              <a:rPr lang="en-US" b="1">
                <a:latin typeface="Arial" pitchFamily="34" charset="0"/>
                <a:cs typeface="Arial" pitchFamily="34" charset="0"/>
              </a:rPr>
              <a:t>Activated </a:t>
            </a:r>
            <a:r>
              <a:rPr lang="en-US" b="1" err="1">
                <a:latin typeface="Arial" pitchFamily="34" charset="0"/>
                <a:cs typeface="Arial" pitchFamily="34" charset="0"/>
              </a:rPr>
              <a:t>Binchotan</a:t>
            </a:r>
            <a:r>
              <a:rPr lang="en-US" b="1">
                <a:latin typeface="Arial" pitchFamily="34" charset="0"/>
                <a:cs typeface="Arial" pitchFamily="34" charset="0"/>
              </a:rPr>
              <a:t> Charcoal</a:t>
            </a:r>
            <a:r>
              <a:rPr lang="en-AU" b="1">
                <a:latin typeface="Arial" pitchFamily="34" charset="0"/>
                <a:cs typeface="Arial" pitchFamily="34" charset="0"/>
              </a:rPr>
              <a:t>: </a:t>
            </a:r>
            <a:r>
              <a:rPr lang="en-AU">
                <a:latin typeface="Arial" pitchFamily="34" charset="0"/>
                <a:cs typeface="Arial" pitchFamily="34" charset="0"/>
              </a:rPr>
              <a:t>draws out excess sebum, toxins and other impurities from the skin’s surface.</a:t>
            </a:r>
          </a:p>
          <a:p>
            <a:pPr marL="0" marR="0" indent="0" algn="l" defTabSz="914400" rtl="0" eaLnBrk="0" fontAlgn="base" latinLnBrk="0" hangingPunct="0">
              <a:buClrTx/>
              <a:buSzTx/>
              <a:buFontTx/>
              <a:buNone/>
              <a:tabLst/>
              <a:defRPr/>
            </a:pPr>
            <a:endParaRPr lang="en-US">
              <a:latin typeface="Arial" panose="020B0604020202020204" pitchFamily="34" charset="0"/>
              <a:cs typeface="Arial" panose="020B0604020202020204" pitchFamily="34" charset="0"/>
            </a:endParaRPr>
          </a:p>
          <a:p>
            <a:pPr marL="0" marR="0" indent="0" algn="l" defTabSz="914400" rtl="0" eaLnBrk="0" fontAlgn="base" latinLnBrk="0" hangingPunct="0">
              <a:buClrTx/>
              <a:buSzTx/>
              <a:buFontTx/>
              <a:buNone/>
              <a:tabLst/>
              <a:defRPr/>
            </a:pPr>
            <a:r>
              <a:rPr lang="en-US" b="1">
                <a:latin typeface="Arial" panose="020B0604020202020204" pitchFamily="34" charset="0"/>
                <a:cs typeface="Arial" panose="020B0604020202020204" pitchFamily="34" charset="0"/>
              </a:rPr>
              <a:t>Link: </a:t>
            </a:r>
            <a:r>
              <a:rPr lang="en-US">
                <a:latin typeface="Arial" panose="020B0604020202020204" pitchFamily="34" charset="0"/>
                <a:cs typeface="Arial" panose="020B0604020202020204" pitchFamily="34" charset="0"/>
              </a:rPr>
              <a:t>Most of the damage that</a:t>
            </a:r>
            <a:r>
              <a:rPr lang="en-US" baseline="0">
                <a:latin typeface="Arial" panose="020B0604020202020204" pitchFamily="34" charset="0"/>
                <a:cs typeface="Arial" panose="020B0604020202020204" pitchFamily="34" charset="0"/>
              </a:rPr>
              <a:t> occurs with acne is actually</a:t>
            </a:r>
            <a:r>
              <a:rPr lang="en-US">
                <a:latin typeface="Arial" panose="020B0604020202020204" pitchFamily="34" charset="0"/>
                <a:cs typeface="Arial" panose="020B0604020202020204" pitchFamily="34" charset="0"/>
              </a:rPr>
              <a:t> due to inflammation</a:t>
            </a:r>
            <a:r>
              <a:rPr lang="en-US" baseline="0">
                <a:latin typeface="Arial" panose="020B0604020202020204" pitchFamily="34" charset="0"/>
                <a:cs typeface="Arial" panose="020B0604020202020204" pitchFamily="34" charset="0"/>
              </a:rPr>
              <a:t> and the trigger of the </a:t>
            </a:r>
            <a:r>
              <a:rPr lang="en-US">
                <a:latin typeface="Arial" panose="020B0604020202020204" pitchFamily="34" charset="0"/>
                <a:cs typeface="Arial" panose="020B0604020202020204" pitchFamily="34" charset="0"/>
              </a:rPr>
              <a:t>inflammatory process of the immune system.</a:t>
            </a:r>
            <a:endParaRPr lang="en-US"/>
          </a:p>
        </p:txBody>
      </p:sp>
      <p:sp>
        <p:nvSpPr>
          <p:cNvPr id="4" name="Slide Number Placeholder 3"/>
          <p:cNvSpPr>
            <a:spLocks noGrp="1"/>
          </p:cNvSpPr>
          <p:nvPr>
            <p:ph type="sldNum" sz="quarter" idx="10"/>
          </p:nvPr>
        </p:nvSpPr>
        <p:spPr/>
        <p:txBody>
          <a:bodyPr/>
          <a:lstStyle/>
          <a:p>
            <a:fld id="{8098B896-5FDF-4D46-8AEB-CB9117B82F5F}" type="slidenum">
              <a:rPr lang="en-US" smtClean="0"/>
              <a:t>22</a:t>
            </a:fld>
            <a:endParaRPr lang="en-US"/>
          </a:p>
        </p:txBody>
      </p:sp>
    </p:spTree>
    <p:extLst>
      <p:ext uri="{BB962C8B-B14F-4D97-AF65-F5344CB8AC3E}">
        <p14:creationId xmlns:p14="http://schemas.microsoft.com/office/powerpoint/2010/main" val="3218284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7038" y="493713"/>
            <a:ext cx="3463925" cy="1949450"/>
          </a:xfrm>
          <a:prstGeom prst="rect">
            <a:avLst/>
          </a:prstGeom>
        </p:spPr>
      </p:sp>
      <p:sp>
        <p:nvSpPr>
          <p:cNvPr id="3" name="Notes Placeholder 2"/>
          <p:cNvSpPr>
            <a:spLocks noGrp="1"/>
          </p:cNvSpPr>
          <p:nvPr>
            <p:ph type="body" idx="1"/>
          </p:nvPr>
        </p:nvSpPr>
        <p:spPr>
          <a:xfrm>
            <a:off x="168786" y="2551611"/>
            <a:ext cx="6520428" cy="6374025"/>
          </a:xfrm>
        </p:spPr>
        <p:txBody>
          <a:bodyPr/>
          <a:lstStyle/>
          <a:p>
            <a:pPr marL="0" marR="0" indent="0" algn="l" defTabSz="914400" rtl="0" eaLnBrk="0" fontAlgn="base" latinLnBrk="0" hangingPunct="0">
              <a:buClrTx/>
              <a:buSzTx/>
              <a:buFontTx/>
              <a:buNone/>
              <a:tabLst/>
              <a:defRPr/>
            </a:pPr>
            <a:r>
              <a:rPr lang="en-US" sz="1100" b="1">
                <a:latin typeface="Arial" panose="020B0604020202020204" pitchFamily="34" charset="0"/>
                <a:cs typeface="Arial" panose="020B0604020202020204" pitchFamily="34" charset="0"/>
              </a:rPr>
              <a:t>Undergraduate Instructor: </a:t>
            </a:r>
            <a:r>
              <a:rPr lang="en-US" sz="1100">
                <a:latin typeface="Arial" panose="020B0604020202020204" pitchFamily="34" charset="0"/>
                <a:cs typeface="Arial" panose="020B0604020202020204" pitchFamily="34" charset="0"/>
              </a:rPr>
              <a:t>The left image shows inflammatory acne.</a:t>
            </a:r>
          </a:p>
          <a:p>
            <a:pPr marL="171450" marR="0" indent="-171450" algn="l" defTabSz="914400" rtl="0" eaLnBrk="0" fontAlgn="base" latinLnBrk="0" hangingPunct="0">
              <a:buClrTx/>
              <a:buSzTx/>
              <a:buFont typeface="Arial" panose="020B0604020202020204" pitchFamily="34" charset="0"/>
              <a:buChar char="•"/>
              <a:tabLst/>
              <a:defRPr/>
            </a:pPr>
            <a:r>
              <a:rPr lang="en-US" sz="1100">
                <a:latin typeface="Arial" panose="020B0604020202020204" pitchFamily="34" charset="0"/>
                <a:cs typeface="Arial" panose="020B0604020202020204" pitchFamily="34" charset="0"/>
              </a:rPr>
              <a:t>The r</a:t>
            </a:r>
            <a:r>
              <a:rPr lang="en-US" sz="1100" baseline="0">
                <a:latin typeface="Arial" panose="020B0604020202020204" pitchFamily="34" charset="0"/>
                <a:cs typeface="Arial" panose="020B0604020202020204" pitchFamily="34" charset="0"/>
              </a:rPr>
              <a:t>ight image shows a cross-section</a:t>
            </a:r>
            <a:r>
              <a:rPr lang="en-US" sz="1100">
                <a:latin typeface="Arial" panose="020B0604020202020204" pitchFamily="34" charset="0"/>
                <a:cs typeface="Arial" panose="020B0604020202020204" pitchFamily="34" charset="0"/>
              </a:rPr>
              <a:t> of what is happening inside the</a:t>
            </a:r>
            <a:r>
              <a:rPr lang="en-US" sz="1100" baseline="0">
                <a:latin typeface="Arial" panose="020B0604020202020204" pitchFamily="34" charset="0"/>
                <a:cs typeface="Arial" panose="020B0604020202020204" pitchFamily="34" charset="0"/>
              </a:rPr>
              <a:t> i</a:t>
            </a:r>
            <a:r>
              <a:rPr lang="en-US" sz="1100">
                <a:latin typeface="Arial" panose="020B0604020202020204" pitchFamily="34" charset="0"/>
                <a:cs typeface="Arial" panose="020B0604020202020204" pitchFamily="34" charset="0"/>
              </a:rPr>
              <a:t>nflamed follicle with the activity of white blood cells trying to clear up the infection (blue area).</a:t>
            </a: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If a </a:t>
            </a:r>
            <a:r>
              <a:rPr lang="en-US" sz="1100" err="1">
                <a:latin typeface="Arial" panose="020B0604020202020204" pitchFamily="34" charset="0"/>
                <a:cs typeface="Arial" panose="020B0604020202020204" pitchFamily="34" charset="0"/>
              </a:rPr>
              <a:t>comedone</a:t>
            </a:r>
            <a:r>
              <a:rPr lang="en-US" sz="1100">
                <a:latin typeface="Arial" panose="020B0604020202020204" pitchFamily="34" charset="0"/>
                <a:cs typeface="Arial" panose="020B0604020202020204" pitchFamily="34" charset="0"/>
              </a:rPr>
              <a:t> is left untreated or extracted, it has the potential to develop into a more serious form of acne.</a:t>
            </a:r>
            <a:r>
              <a:rPr lang="en-US" sz="1100" baseline="0">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 impacted follicle is the clogging of skin cells and sticky sebum nicely lodged into the opening of the follicle, blocking the O</a:t>
            </a:r>
            <a:r>
              <a:rPr lang="en-US" sz="1100" baseline="-25000">
                <a:latin typeface="Arial" panose="020B0604020202020204" pitchFamily="34" charset="0"/>
                <a:cs typeface="Arial" panose="020B0604020202020204" pitchFamily="34" charset="0"/>
              </a:rPr>
              <a:t>2</a:t>
            </a:r>
            <a:r>
              <a:rPr lang="en-US" sz="1100">
                <a:latin typeface="Arial" panose="020B0604020202020204" pitchFamily="34" charset="0"/>
                <a:cs typeface="Arial" panose="020B0604020202020204" pitchFamily="34" charset="0"/>
              </a:rPr>
              <a:t> to the base,</a:t>
            </a:r>
            <a:r>
              <a:rPr lang="en-US" sz="1100" baseline="0">
                <a:latin typeface="Arial" panose="020B0604020202020204" pitchFamily="34" charset="0"/>
                <a:cs typeface="Arial" panose="020B0604020202020204" pitchFamily="34" charset="0"/>
              </a:rPr>
              <a:t> allowing P. acnes bacteria to thrive. </a:t>
            </a:r>
          </a:p>
          <a:p>
            <a:endParaRPr lang="en-US" sz="11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In time the inflammation is going to build up within the follicle. It may result in the following:</a:t>
            </a:r>
          </a:p>
          <a:p>
            <a:pPr>
              <a:buFontTx/>
              <a:buChar char="•"/>
            </a:pPr>
            <a:r>
              <a:rPr lang="en-US" sz="1100">
                <a:latin typeface="Arial" panose="020B0604020202020204" pitchFamily="34" charset="0"/>
                <a:cs typeface="Arial" panose="020B0604020202020204" pitchFamily="34" charset="0"/>
              </a:rPr>
              <a:t>  </a:t>
            </a:r>
            <a:r>
              <a:rPr lang="en-US" sz="1100" b="1">
                <a:latin typeface="Arial" panose="020B0604020202020204" pitchFamily="34" charset="0"/>
                <a:cs typeface="Arial" panose="020B0604020202020204" pitchFamily="34" charset="0"/>
              </a:rPr>
              <a:t>Papules</a:t>
            </a:r>
            <a:r>
              <a:rPr lang="en-US" sz="1100">
                <a:latin typeface="Arial" panose="020B0604020202020204" pitchFamily="34" charset="0"/>
                <a:cs typeface="Arial" panose="020B0604020202020204" pitchFamily="34" charset="0"/>
              </a:rPr>
              <a:t> - formed by accumulation of cells in the dermis and the action of white blood cells, causing inflammation.</a:t>
            </a:r>
          </a:p>
          <a:p>
            <a:pPr>
              <a:buFontTx/>
              <a:buChar char="•"/>
            </a:pPr>
            <a:r>
              <a:rPr lang="en-US" sz="1100">
                <a:latin typeface="Arial" panose="020B0604020202020204" pitchFamily="34" charset="0"/>
                <a:cs typeface="Arial" panose="020B0604020202020204" pitchFamily="34" charset="0"/>
              </a:rPr>
              <a:t> </a:t>
            </a:r>
            <a:r>
              <a:rPr lang="en-US" sz="1100" b="1">
                <a:latin typeface="Arial" panose="020B0604020202020204" pitchFamily="34" charset="0"/>
                <a:cs typeface="Arial" panose="020B0604020202020204" pitchFamily="34" charset="0"/>
              </a:rPr>
              <a:t> Pustules </a:t>
            </a:r>
            <a:r>
              <a:rPr lang="en-US" sz="1100" b="0">
                <a:latin typeface="Arial" panose="020B0604020202020204" pitchFamily="34" charset="0"/>
                <a:cs typeface="Arial" panose="020B0604020202020204" pitchFamily="34" charset="0"/>
              </a:rPr>
              <a:t>-</a:t>
            </a:r>
            <a:r>
              <a:rPr lang="en-US" sz="1100">
                <a:latin typeface="Arial" panose="020B0604020202020204" pitchFamily="34" charset="0"/>
                <a:cs typeface="Arial" panose="020B0604020202020204" pitchFamily="34" charset="0"/>
              </a:rPr>
              <a:t> formed from the action of white blood cells on the bacteria, this forms pus at the mouth of the follicle.</a:t>
            </a:r>
          </a:p>
          <a:p>
            <a:pPr>
              <a:buFontTx/>
              <a:buChar char="•"/>
            </a:pPr>
            <a:r>
              <a:rPr lang="en-US" sz="1100">
                <a:latin typeface="Arial" panose="020B0604020202020204" pitchFamily="34" charset="0"/>
                <a:cs typeface="Arial" panose="020B0604020202020204" pitchFamily="34" charset="0"/>
              </a:rPr>
              <a:t>  </a:t>
            </a:r>
            <a:r>
              <a:rPr lang="en-US" sz="1100" b="1">
                <a:latin typeface="Arial" panose="020B0604020202020204" pitchFamily="34" charset="0"/>
                <a:cs typeface="Arial" panose="020B0604020202020204" pitchFamily="34" charset="0"/>
              </a:rPr>
              <a:t>Nodules</a:t>
            </a:r>
            <a:r>
              <a:rPr lang="en-US" sz="1100">
                <a:latin typeface="Arial" panose="020B0604020202020204" pitchFamily="34" charset="0"/>
                <a:cs typeface="Arial" panose="020B0604020202020204" pitchFamily="34" charset="0"/>
              </a:rPr>
              <a:t> - a deep break in the follicle wall, spilling out debris into the dermis. This spreads to adjoining follicles and causes severe inflammation and pain. Often a nodule can lead to a </a:t>
            </a:r>
            <a:r>
              <a:rPr lang="en-US" sz="1100" b="1">
                <a:latin typeface="Arial" panose="020B0604020202020204" pitchFamily="34" charset="0"/>
                <a:cs typeface="Arial" panose="020B0604020202020204" pitchFamily="34" charset="0"/>
              </a:rPr>
              <a:t>cyst</a:t>
            </a:r>
            <a:r>
              <a:rPr lang="en-US" sz="1100">
                <a:latin typeface="Arial" panose="020B0604020202020204" pitchFamily="34" charset="0"/>
                <a:cs typeface="Arial" panose="020B0604020202020204" pitchFamily="34" charset="0"/>
              </a:rPr>
              <a:t>. This is the deepest break and the body’s response is to protect itself from the bacteria. A membrane will encapsulate the infection to stop further spreading. Nodules and cysts are always treated by a doctor or Dermatologist. </a:t>
            </a:r>
          </a:p>
          <a:p>
            <a:pPr>
              <a:defRPr/>
            </a:pPr>
            <a:endParaRPr lang="en-US" sz="1100" b="1">
              <a:latin typeface="Arial" panose="020B0604020202020204" pitchFamily="34" charset="0"/>
              <a:cs typeface="Arial" panose="020B0604020202020204" pitchFamily="34" charset="0"/>
            </a:endParaRPr>
          </a:p>
          <a:p>
            <a:pPr>
              <a:defRPr/>
            </a:pPr>
            <a:r>
              <a:rPr lang="en-US" sz="1100" b="1">
                <a:latin typeface="Arial" panose="020B0604020202020204" pitchFamily="34" charset="0"/>
                <a:cs typeface="Arial" panose="020B0604020202020204" pitchFamily="34" charset="0"/>
              </a:rPr>
              <a:t>But</a:t>
            </a:r>
            <a:r>
              <a:rPr lang="en-US" sz="1100" b="1" baseline="0">
                <a:latin typeface="Arial" panose="020B0604020202020204" pitchFamily="34" charset="0"/>
                <a:cs typeface="Arial" panose="020B0604020202020204" pitchFamily="34" charset="0"/>
              </a:rPr>
              <a:t> what if this was reversed?</a:t>
            </a:r>
            <a:endParaRPr lang="en-US" sz="1100">
              <a:latin typeface="Arial" panose="020B0604020202020204" pitchFamily="34" charset="0"/>
              <a:cs typeface="Arial" panose="020B0604020202020204" pitchFamily="34" charset="0"/>
            </a:endParaRPr>
          </a:p>
          <a:p>
            <a:pPr>
              <a:defRPr/>
            </a:pPr>
            <a:r>
              <a:rPr lang="en-US" sz="1100">
                <a:latin typeface="Arial" panose="020B0604020202020204" pitchFamily="34" charset="0"/>
                <a:cs typeface="Arial" panose="020B0604020202020204" pitchFamily="34" charset="0"/>
              </a:rPr>
              <a:t>New research is now pointing to inflammation as possibly being regarded as the initial key component of the pathogenesis of acne.</a:t>
            </a:r>
            <a:r>
              <a:rPr lang="en-US" sz="1100" baseline="30000">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It comes down to which</a:t>
            </a:r>
            <a:r>
              <a:rPr lang="en-US" sz="1100" baseline="0">
                <a:latin typeface="Arial" panose="020B0604020202020204" pitchFamily="34" charset="0"/>
                <a:cs typeface="Arial" panose="020B0604020202020204" pitchFamily="34" charset="0"/>
              </a:rPr>
              <a:t> one really comes first? The pimple then inflammation or inflammation then a pimple? Based upon recent studies, researchers are starting to look into the </a:t>
            </a:r>
            <a:r>
              <a:rPr lang="en-US" sz="1100">
                <a:latin typeface="Arial" panose="020B0604020202020204" pitchFamily="34" charset="0"/>
                <a:cs typeface="Arial" panose="020B0604020202020204" pitchFamily="34" charset="0"/>
              </a:rPr>
              <a:t>process</a:t>
            </a:r>
            <a:r>
              <a:rPr lang="en-US" sz="1100" baseline="0">
                <a:latin typeface="Arial" panose="020B0604020202020204" pitchFamily="34" charset="0"/>
                <a:cs typeface="Arial" panose="020B0604020202020204" pitchFamily="34" charset="0"/>
              </a:rPr>
              <a:t> that inflammation actually </a:t>
            </a:r>
            <a:r>
              <a:rPr lang="en-US" sz="1100" i="1" u="sng" baseline="0">
                <a:latin typeface="Arial" panose="020B0604020202020204" pitchFamily="34" charset="0"/>
                <a:cs typeface="Arial" panose="020B0604020202020204" pitchFamily="34" charset="0"/>
              </a:rPr>
              <a:t>precedes</a:t>
            </a:r>
            <a:r>
              <a:rPr lang="en-US" sz="1100" baseline="0">
                <a:latin typeface="Arial" panose="020B0604020202020204" pitchFamily="34" charset="0"/>
                <a:cs typeface="Arial" panose="020B0604020202020204" pitchFamily="34" charset="0"/>
              </a:rPr>
              <a:t> the formation of a </a:t>
            </a:r>
            <a:r>
              <a:rPr lang="en-US" sz="1100" baseline="0" err="1">
                <a:latin typeface="Arial" panose="020B0604020202020204" pitchFamily="34" charset="0"/>
                <a:cs typeface="Arial" panose="020B0604020202020204" pitchFamily="34" charset="0"/>
              </a:rPr>
              <a:t>comedone</a:t>
            </a:r>
            <a:r>
              <a:rPr lang="en-US" sz="1100" baseline="0">
                <a:latin typeface="Arial" panose="020B0604020202020204" pitchFamily="34" charset="0"/>
                <a:cs typeface="Arial" panose="020B0604020202020204" pitchFamily="34" charset="0"/>
              </a:rPr>
              <a:t> and that inflammation exists in some form at every stage of acne pathogenesis.</a:t>
            </a:r>
          </a:p>
          <a:p>
            <a:pPr>
              <a:defRPr/>
            </a:pPr>
            <a:endParaRPr lang="en-US" sz="1100" baseline="0">
              <a:latin typeface="Arial" panose="020B0604020202020204" pitchFamily="34" charset="0"/>
              <a:cs typeface="Arial" panose="020B0604020202020204" pitchFamily="34" charset="0"/>
            </a:endParaRPr>
          </a:p>
          <a:p>
            <a:pPr>
              <a:defRPr/>
            </a:pPr>
            <a:r>
              <a:rPr lang="en-US" sz="1100" baseline="0">
                <a:latin typeface="Arial" panose="020B0604020202020204" pitchFamily="34" charset="0"/>
                <a:cs typeface="Arial" panose="020B0604020202020204" pitchFamily="34" charset="0"/>
              </a:rPr>
              <a:t>Think about it, what if by reducing inflammation via products, skin care treatments and diet, especially for acneic clients, the process of acne could be</a:t>
            </a:r>
            <a:r>
              <a:rPr lang="en-US" sz="1100">
                <a:latin typeface="Arial" panose="020B0604020202020204" pitchFamily="34" charset="0"/>
                <a:cs typeface="Arial" panose="020B0604020202020204" pitchFamily="34" charset="0"/>
              </a:rPr>
              <a:t> more effectively</a:t>
            </a:r>
            <a:r>
              <a:rPr lang="en-US" sz="1100" baseline="0">
                <a:latin typeface="Arial" panose="020B0604020202020204" pitchFamily="34" charset="0"/>
                <a:cs typeface="Arial" panose="020B0604020202020204" pitchFamily="34" charset="0"/>
              </a:rPr>
              <a:t> slowed down</a:t>
            </a:r>
            <a:r>
              <a:rPr lang="en-US" sz="1100">
                <a:latin typeface="Arial" panose="020B0604020202020204" pitchFamily="34" charset="0"/>
                <a:cs typeface="Arial" panose="020B0604020202020204" pitchFamily="34" charset="0"/>
              </a:rPr>
              <a:t>?</a:t>
            </a:r>
            <a:endParaRPr lang="en-US" sz="1100" kern="1200">
              <a:solidFill>
                <a:schemeClr val="tx1"/>
              </a:solidFill>
              <a:effectLst/>
              <a:latin typeface="Arial" panose="020B0604020202020204" pitchFamily="34" charset="0"/>
              <a:cs typeface="Arial" panose="020B0604020202020204" pitchFamily="34" charset="0"/>
            </a:endParaRPr>
          </a:p>
          <a:p>
            <a:endParaRPr lang="en-US" sz="1100" baseline="0">
              <a:effectLst/>
              <a:latin typeface="Arial" panose="020B0604020202020204" pitchFamily="34" charset="0"/>
              <a:cs typeface="Arial" panose="020B0604020202020204" pitchFamily="34" charset="0"/>
            </a:endParaRPr>
          </a:p>
          <a:p>
            <a:r>
              <a:rPr lang="en-US" sz="1100" b="1" baseline="0">
                <a:effectLst/>
                <a:latin typeface="Arial" panose="020B0604020202020204" pitchFamily="34" charset="0"/>
                <a:cs typeface="Arial" panose="020B0604020202020204" pitchFamily="34" charset="0"/>
              </a:rPr>
              <a:t>Link: </a:t>
            </a:r>
            <a:r>
              <a:rPr lang="en-US" sz="1100" baseline="0">
                <a:effectLst/>
                <a:latin typeface="Arial" panose="020B0604020202020204" pitchFamily="34" charset="0"/>
                <a:cs typeface="Arial" panose="020B0604020202020204" pitchFamily="34" charset="0"/>
              </a:rPr>
              <a:t>And where we have excessive inflammation, we have scarring.</a:t>
            </a:r>
          </a:p>
          <a:p>
            <a:endParaRPr lang="en-US" sz="1100" baseline="0">
              <a:effectLst/>
              <a:latin typeface="Arial" panose="020B0604020202020204" pitchFamily="34" charset="0"/>
              <a:cs typeface="Arial" panose="020B0604020202020204" pitchFamily="34" charset="0"/>
            </a:endParaRPr>
          </a:p>
          <a:p>
            <a:r>
              <a:rPr lang="en-US" sz="1100" b="1" baseline="0">
                <a:effectLst/>
                <a:latin typeface="Arial" panose="020B0604020202020204" pitchFamily="34" charset="0"/>
                <a:cs typeface="Arial" panose="020B0604020202020204" pitchFamily="34" charset="0"/>
              </a:rPr>
              <a:t>References:</a:t>
            </a:r>
          </a:p>
          <a:p>
            <a:pPr marL="171450" indent="-171450">
              <a:buFont typeface="Arial" panose="020B0604020202020204" pitchFamily="34" charset="0"/>
              <a:buChar char="•"/>
            </a:pPr>
            <a:r>
              <a:rPr lang="en-US" sz="1100">
                <a:effectLst/>
                <a:latin typeface="Arial" panose="020B0604020202020204" pitchFamily="34" charset="0"/>
                <a:cs typeface="Arial" panose="020B0604020202020204" pitchFamily="34" charset="0"/>
              </a:rPr>
              <a:t>http://dermatologytimes.modernmedicine.com/dermatology-times/RC/acne/acne-research-goals-should-focus-inflammation?page=0,2</a:t>
            </a:r>
          </a:p>
          <a:p>
            <a:pPr marL="171450" indent="-171450">
              <a:buFont typeface="Arial" panose="020B0604020202020204" pitchFamily="34" charset="0"/>
              <a:buChar char="•"/>
            </a:pPr>
            <a:r>
              <a:rPr lang="en-US" sz="1100">
                <a:effectLst/>
                <a:latin typeface="Arial" panose="020B0604020202020204" pitchFamily="34" charset="0"/>
                <a:cs typeface="Arial" panose="020B0604020202020204" pitchFamily="34" charset="0"/>
              </a:rPr>
              <a:t>http://www.ncbi.nlm.nih.gov/pmc/articles/PMC3780801/</a:t>
            </a:r>
          </a:p>
        </p:txBody>
      </p:sp>
      <p:sp>
        <p:nvSpPr>
          <p:cNvPr id="4" name="Slide Number Placeholder 3"/>
          <p:cNvSpPr>
            <a:spLocks noGrp="1"/>
          </p:cNvSpPr>
          <p:nvPr>
            <p:ph type="sldNum" sz="quarter" idx="10"/>
          </p:nvPr>
        </p:nvSpPr>
        <p:spPr/>
        <p:txBody>
          <a:bodyPr/>
          <a:lstStyle/>
          <a:p>
            <a:fld id="{8098B896-5FDF-4D46-8AEB-CB9117B82F5F}" type="slidenum">
              <a:rPr lang="en-US" smtClean="0"/>
              <a:t>23</a:t>
            </a:fld>
            <a:endParaRPr lang="en-US"/>
          </a:p>
        </p:txBody>
      </p:sp>
    </p:spTree>
    <p:extLst>
      <p:ext uri="{BB962C8B-B14F-4D97-AF65-F5344CB8AC3E}">
        <p14:creationId xmlns:p14="http://schemas.microsoft.com/office/powerpoint/2010/main" val="3404255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287338"/>
            <a:ext cx="4114800" cy="2314575"/>
          </a:xfrm>
          <a:prstGeom prst="rect">
            <a:avLst/>
          </a:prstGeom>
        </p:spPr>
      </p:sp>
      <p:sp>
        <p:nvSpPr>
          <p:cNvPr id="3" name="Notes Placeholder 2"/>
          <p:cNvSpPr>
            <a:spLocks noGrp="1"/>
          </p:cNvSpPr>
          <p:nvPr>
            <p:ph type="body" idx="1"/>
          </p:nvPr>
        </p:nvSpPr>
        <p:spPr>
          <a:xfrm>
            <a:off x="228600" y="2835324"/>
            <a:ext cx="6400800" cy="5849889"/>
          </a:xfrm>
        </p:spPr>
        <p:txBody>
          <a:bodyPr>
            <a:normAutofit/>
          </a:bodyPr>
          <a:lstStyle/>
          <a:p>
            <a:r>
              <a:rPr lang="en-US" sz="1150" b="1">
                <a:latin typeface="Arial" panose="020B0604020202020204" pitchFamily="34" charset="0"/>
                <a:cs typeface="Arial" panose="020B0604020202020204" pitchFamily="34" charset="0"/>
              </a:rPr>
              <a:t>Why does acne scarring occur?</a:t>
            </a:r>
            <a:br>
              <a:rPr lang="en-US" sz="1150">
                <a:latin typeface="Arial" panose="020B0604020202020204" pitchFamily="34" charset="0"/>
                <a:cs typeface="Arial" panose="020B0604020202020204" pitchFamily="34" charset="0"/>
              </a:rPr>
            </a:br>
            <a:r>
              <a:rPr lang="en-US" sz="1150">
                <a:latin typeface="Arial" panose="020B0604020202020204" pitchFamily="34" charset="0"/>
                <a:cs typeface="Arial" panose="020B0604020202020204" pitchFamily="34" charset="0"/>
              </a:rPr>
              <a:t>As we’ve reviewed, when acne occurs, it is accompanied by an inflammatory response that injures the skin. This injured area of skin then undergoes wound repair in which the body produces scar tissue (collagen) to heal the wound. Although, the body replaces injured tissue with the same type of tissue (collagen), scar tissue lays down collagen in a different and inferior manner compared to normal tissue collagen. This different arrangement of collagen in the body’s healing process is the key feature of scar formation.</a:t>
            </a:r>
          </a:p>
          <a:p>
            <a:endParaRPr lang="en-US" sz="1150" b="1">
              <a:latin typeface="Arial" panose="020B0604020202020204" pitchFamily="34" charset="0"/>
              <a:cs typeface="Arial" panose="020B0604020202020204" pitchFamily="34" charset="0"/>
            </a:endParaRPr>
          </a:p>
          <a:p>
            <a:r>
              <a:rPr lang="en-US" sz="1150" b="1">
                <a:latin typeface="Arial" panose="020B0604020202020204" pitchFamily="34" charset="0"/>
                <a:cs typeface="Arial" panose="020B0604020202020204" pitchFamily="34" charset="0"/>
              </a:rPr>
              <a:t>There are two general types of acne scars, defined by tissue response to inflammation</a:t>
            </a:r>
          </a:p>
          <a:p>
            <a:pPr marL="228600" indent="-228600">
              <a:buFont typeface="+mj-lt"/>
              <a:buAutoNum type="arabicPeriod"/>
            </a:pPr>
            <a:r>
              <a:rPr lang="en-US" sz="1150">
                <a:effectLst/>
                <a:latin typeface="Arial" panose="020B0604020202020204" pitchFamily="34" charset="0"/>
                <a:cs typeface="Arial" panose="020B0604020202020204" pitchFamily="34" charset="0"/>
              </a:rPr>
              <a:t>Scars triggered by increased tissue development (i.e. keloids)</a:t>
            </a:r>
          </a:p>
          <a:p>
            <a:pPr marL="228600" indent="-228600">
              <a:buFont typeface="+mj-lt"/>
              <a:buAutoNum type="arabicPeriod"/>
            </a:pPr>
            <a:r>
              <a:rPr lang="en-US" sz="1150">
                <a:effectLst/>
                <a:latin typeface="Arial" panose="020B0604020202020204" pitchFamily="34" charset="0"/>
                <a:cs typeface="Arial" panose="020B0604020202020204" pitchFamily="34" charset="0"/>
              </a:rPr>
              <a:t>Scars caused by loss of tissue (i.e. ice-</a:t>
            </a:r>
            <a:r>
              <a:rPr lang="en-US" sz="1150">
                <a:latin typeface="Arial" panose="020B0604020202020204" pitchFamily="34" charset="0"/>
                <a:cs typeface="Arial" panose="020B0604020202020204" pitchFamily="34" charset="0"/>
              </a:rPr>
              <a:t>pick)</a:t>
            </a:r>
          </a:p>
          <a:p>
            <a:pPr rtl="0"/>
            <a:endParaRPr lang="en-US" sz="1150" b="1" i="0" kern="1200">
              <a:solidFill>
                <a:schemeClr val="tx1"/>
              </a:solidFill>
              <a:effectLst/>
              <a:latin typeface="Arial" pitchFamily="34" charset="0"/>
              <a:cs typeface="Arial" pitchFamily="34" charset="0"/>
            </a:endParaRPr>
          </a:p>
          <a:p>
            <a:r>
              <a:rPr lang="en-US" sz="1150" b="1" i="0" kern="1200">
                <a:solidFill>
                  <a:schemeClr val="tx1"/>
                </a:solidFill>
                <a:effectLst/>
                <a:latin typeface="Arial" pitchFamily="34" charset="0"/>
                <a:cs typeface="Arial" pitchFamily="34" charset="0"/>
              </a:rPr>
              <a:t>What are the different types of acne scars?</a:t>
            </a:r>
            <a:r>
              <a:rPr lang="en-US" sz="1150" b="1">
                <a:latin typeface="Arial" panose="020B0604020202020204" pitchFamily="34" charset="0"/>
                <a:cs typeface="Arial" panose="020B0604020202020204" pitchFamily="34" charset="0"/>
              </a:rPr>
              <a:t> [Click once</a:t>
            </a:r>
            <a:r>
              <a:rPr lang="en-US" sz="1150" b="1" baseline="0">
                <a:latin typeface="Arial" panose="020B0604020202020204" pitchFamily="34" charset="0"/>
                <a:cs typeface="Arial" panose="020B0604020202020204" pitchFamily="34" charset="0"/>
              </a:rPr>
              <a:t> for diagram and then again for </a:t>
            </a:r>
            <a:r>
              <a:rPr lang="en-US" sz="1150" b="1">
                <a:latin typeface="Arial" panose="020B0604020202020204" pitchFamily="34" charset="0"/>
                <a:cs typeface="Arial" panose="020B0604020202020204" pitchFamily="34" charset="0"/>
              </a:rPr>
              <a:t>photos of scars to appear]</a:t>
            </a:r>
          </a:p>
          <a:p>
            <a:pPr marL="171450" indent="-171450" rtl="0">
              <a:buFont typeface="Arial" panose="020B0604020202020204" pitchFamily="34" charset="0"/>
              <a:buChar char="•"/>
            </a:pPr>
            <a:r>
              <a:rPr lang="en-US" sz="1150" b="1" i="0" kern="1200">
                <a:solidFill>
                  <a:schemeClr val="tx1"/>
                </a:solidFill>
                <a:effectLst/>
                <a:latin typeface="Arial" pitchFamily="34" charset="0"/>
                <a:cs typeface="Arial" pitchFamily="34" charset="0"/>
              </a:rPr>
              <a:t>Rolling acne scars</a:t>
            </a:r>
            <a:r>
              <a:rPr lang="en-US" sz="1150" i="0" kern="1200">
                <a:solidFill>
                  <a:schemeClr val="tx1"/>
                </a:solidFill>
                <a:effectLst/>
                <a:latin typeface="Arial" pitchFamily="34" charset="0"/>
                <a:cs typeface="Arial" pitchFamily="34" charset="0"/>
              </a:rPr>
              <a:t> - shallow, soft wave-like appearance</a:t>
            </a:r>
            <a:r>
              <a:rPr lang="en-US" sz="1150" i="0" kern="1200" baseline="0">
                <a:solidFill>
                  <a:schemeClr val="tx1"/>
                </a:solidFill>
                <a:effectLst/>
                <a:latin typeface="Arial" pitchFamily="34" charset="0"/>
                <a:cs typeface="Arial" pitchFamily="34" charset="0"/>
              </a:rPr>
              <a:t> </a:t>
            </a:r>
            <a:r>
              <a:rPr lang="en-US" sz="1150" i="0" kern="1200">
                <a:solidFill>
                  <a:schemeClr val="tx1"/>
                </a:solidFill>
                <a:effectLst/>
                <a:latin typeface="Arial" pitchFamily="34" charset="0"/>
                <a:cs typeface="Arial" pitchFamily="34" charset="0"/>
              </a:rPr>
              <a:t>recessions in the skin.</a:t>
            </a:r>
          </a:p>
          <a:p>
            <a:pPr marL="171450" marR="0" indent="-171450" algn="l" defTabSz="914400" rtl="0" eaLnBrk="0" fontAlgn="base" latinLnBrk="0" hangingPunct="0">
              <a:buClrTx/>
              <a:buSzTx/>
              <a:buFont typeface="Arial" panose="020B0604020202020204" pitchFamily="34" charset="0"/>
              <a:buChar char="•"/>
              <a:tabLst/>
              <a:defRPr/>
            </a:pPr>
            <a:r>
              <a:rPr lang="en-US" sz="1150" b="1">
                <a:effectLst/>
                <a:latin typeface="Arial" panose="020B0604020202020204" pitchFamily="34" charset="0"/>
                <a:cs typeface="Arial" panose="020B0604020202020204" pitchFamily="34" charset="0"/>
              </a:rPr>
              <a:t>Box car scars -</a:t>
            </a:r>
            <a:r>
              <a:rPr lang="en-US" sz="1150">
                <a:effectLst/>
                <a:latin typeface="Arial" panose="020B0604020202020204" pitchFamily="34" charset="0"/>
                <a:cs typeface="Arial" panose="020B0604020202020204" pitchFamily="34" charset="0"/>
              </a:rPr>
              <a:t> angular scars that usually occur on the temple and cheeks and can be either be superficial or deep. These are similar to chicken pox scars.</a:t>
            </a:r>
            <a:endParaRPr lang="en-US" sz="1150" i="0" kern="1200">
              <a:solidFill>
                <a:schemeClr val="tx1"/>
              </a:solidFill>
              <a:effectLst/>
              <a:latin typeface="Arial" pitchFamily="34" charset="0"/>
              <a:cs typeface="Arial" pitchFamily="34" charset="0"/>
            </a:endParaRPr>
          </a:p>
          <a:p>
            <a:pPr marL="171450" indent="-171450" rtl="0">
              <a:buFont typeface="Arial" panose="020B0604020202020204" pitchFamily="34" charset="0"/>
              <a:buChar char="•"/>
            </a:pPr>
            <a:r>
              <a:rPr lang="en-US" sz="1150" b="1" i="0" kern="1200">
                <a:solidFill>
                  <a:schemeClr val="tx1"/>
                </a:solidFill>
                <a:effectLst/>
                <a:latin typeface="Arial" pitchFamily="34" charset="0"/>
                <a:cs typeface="Arial" pitchFamily="34" charset="0"/>
              </a:rPr>
              <a:t>Ice-pick scars</a:t>
            </a:r>
            <a:r>
              <a:rPr lang="en-US" sz="1150" i="0" kern="1200">
                <a:solidFill>
                  <a:schemeClr val="tx1"/>
                </a:solidFill>
                <a:effectLst/>
                <a:latin typeface="Arial" pitchFamily="34" charset="0"/>
                <a:cs typeface="Arial" pitchFamily="34" charset="0"/>
              </a:rPr>
              <a:t> - appear as deep, narrow pits in the skin, and are the</a:t>
            </a:r>
            <a:r>
              <a:rPr lang="en-US" sz="1150" i="0" kern="1200" baseline="0">
                <a:solidFill>
                  <a:schemeClr val="tx1"/>
                </a:solidFill>
                <a:effectLst/>
                <a:latin typeface="Arial" pitchFamily="34" charset="0"/>
                <a:cs typeface="Arial" pitchFamily="34" charset="0"/>
              </a:rPr>
              <a:t> most common.</a:t>
            </a:r>
            <a:endParaRPr lang="en-US" sz="1150" i="0" kern="1200">
              <a:solidFill>
                <a:schemeClr val="tx1"/>
              </a:solidFill>
              <a:effectLst/>
              <a:latin typeface="Arial" pitchFamily="34" charset="0"/>
              <a:cs typeface="Arial" pitchFamily="34" charset="0"/>
            </a:endParaRPr>
          </a:p>
          <a:p>
            <a:pPr marL="171450" indent="-171450" rtl="0">
              <a:buFont typeface="Arial" panose="020B0604020202020204" pitchFamily="34" charset="0"/>
              <a:buChar char="•"/>
            </a:pPr>
            <a:r>
              <a:rPr lang="en-US" sz="1150" b="1" i="0" kern="1200">
                <a:solidFill>
                  <a:schemeClr val="tx1"/>
                </a:solidFill>
                <a:effectLst/>
                <a:latin typeface="Arial" pitchFamily="34" charset="0"/>
                <a:cs typeface="Arial" pitchFamily="34" charset="0"/>
              </a:rPr>
              <a:t>Hypertrophic scars</a:t>
            </a:r>
            <a:r>
              <a:rPr lang="en-US" sz="1150" i="0" kern="1200">
                <a:solidFill>
                  <a:schemeClr val="tx1"/>
                </a:solidFill>
                <a:effectLst/>
                <a:latin typeface="Arial" pitchFamily="34" charset="0"/>
                <a:cs typeface="Arial" pitchFamily="34" charset="0"/>
              </a:rPr>
              <a:t> - usually raised and firm. </a:t>
            </a:r>
            <a:r>
              <a:rPr lang="en-US" sz="1150">
                <a:effectLst/>
                <a:latin typeface="Arial" panose="020B0604020202020204" pitchFamily="34" charset="0"/>
                <a:cs typeface="Arial" panose="020B0604020202020204" pitchFamily="34" charset="0"/>
              </a:rPr>
              <a:t>More common on the back or chest and present as thick, lumpy scars that sit above the surface of the skin</a:t>
            </a:r>
            <a:r>
              <a:rPr lang="en-US" sz="1150" baseline="0">
                <a:effectLst/>
                <a:latin typeface="Arial" panose="020B0604020202020204" pitchFamily="34" charset="0"/>
                <a:cs typeface="Arial" panose="020B0604020202020204" pitchFamily="34" charset="0"/>
              </a:rPr>
              <a:t> and do not grow beyond the boundaries of the original wound.</a:t>
            </a:r>
            <a:endParaRPr lang="en-US" sz="1150" i="0" kern="1200">
              <a:solidFill>
                <a:schemeClr val="tx1"/>
              </a:solidFill>
              <a:effectLst/>
              <a:latin typeface="Arial" pitchFamily="34" charset="0"/>
              <a:cs typeface="Arial" pitchFamily="34" charset="0"/>
            </a:endParaRPr>
          </a:p>
          <a:p>
            <a:pPr marL="171450" indent="-171450" rtl="0">
              <a:buFont typeface="Arial" panose="020B0604020202020204" pitchFamily="34" charset="0"/>
              <a:buChar char="•"/>
            </a:pPr>
            <a:r>
              <a:rPr lang="en-US" sz="1150" b="1" i="0" kern="1200">
                <a:solidFill>
                  <a:schemeClr val="tx1"/>
                </a:solidFill>
                <a:effectLst/>
                <a:latin typeface="Arial" pitchFamily="34" charset="0"/>
                <a:cs typeface="Arial" pitchFamily="34" charset="0"/>
              </a:rPr>
              <a:t>Keloid scars</a:t>
            </a:r>
            <a:r>
              <a:rPr lang="en-US" sz="1150" i="0" kern="1200">
                <a:solidFill>
                  <a:schemeClr val="tx1"/>
                </a:solidFill>
                <a:effectLst/>
                <a:latin typeface="Arial" pitchFamily="34" charset="0"/>
                <a:cs typeface="Arial" pitchFamily="34" charset="0"/>
              </a:rPr>
              <a:t> - are larger than hypertrophic scars because they extend beyond the original area of injury to the skin. </a:t>
            </a:r>
            <a:r>
              <a:rPr lang="en-US" sz="1150">
                <a:effectLst/>
                <a:latin typeface="Arial" panose="020B0604020202020204" pitchFamily="34" charset="0"/>
                <a:cs typeface="Arial" panose="020B0604020202020204" pitchFamily="34" charset="0"/>
              </a:rPr>
              <a:t>Keloids are firm, rubbery lesions or shiny, fibrous</a:t>
            </a:r>
            <a:r>
              <a:rPr lang="en-US" sz="1150" baseline="0">
                <a:effectLst/>
                <a:latin typeface="Arial" panose="020B0604020202020204" pitchFamily="34" charset="0"/>
                <a:cs typeface="Arial" panose="020B0604020202020204" pitchFamily="34" charset="0"/>
              </a:rPr>
              <a:t> nodules</a:t>
            </a:r>
            <a:r>
              <a:rPr lang="en-US" sz="1150">
                <a:effectLst/>
                <a:latin typeface="Arial" panose="020B0604020202020204" pitchFamily="34" charset="0"/>
                <a:cs typeface="Arial" panose="020B0604020202020204" pitchFamily="34" charset="0"/>
              </a:rPr>
              <a:t> and can vary from pink to flesh</a:t>
            </a:r>
            <a:r>
              <a:rPr lang="en-US" sz="1150" baseline="0">
                <a:effectLst/>
                <a:latin typeface="Arial" panose="020B0604020202020204" pitchFamily="34" charset="0"/>
                <a:cs typeface="Arial" panose="020B0604020202020204" pitchFamily="34" charset="0"/>
              </a:rPr>
              <a:t> tone </a:t>
            </a:r>
            <a:r>
              <a:rPr lang="en-US" sz="1150">
                <a:effectLst/>
                <a:latin typeface="Arial" panose="020B0604020202020204" pitchFamily="34" charset="0"/>
                <a:cs typeface="Arial" panose="020B0604020202020204" pitchFamily="34" charset="0"/>
              </a:rPr>
              <a:t>or red to dark brown in color. (not shown in the dia</a:t>
            </a:r>
            <a:r>
              <a:rPr lang="en-US" sz="1150" baseline="0">
                <a:effectLst/>
                <a:latin typeface="Arial" panose="020B0604020202020204" pitchFamily="34" charset="0"/>
                <a:cs typeface="Arial" panose="020B0604020202020204" pitchFamily="34" charset="0"/>
              </a:rPr>
              <a:t>gram but placed in photos).</a:t>
            </a:r>
            <a:endParaRPr lang="en-US" sz="1150" i="0" kern="1200">
              <a:solidFill>
                <a:schemeClr val="tx1"/>
              </a:solidFill>
              <a:effectLst/>
              <a:latin typeface="Arial" pitchFamily="34" charset="0"/>
              <a:cs typeface="Arial" pitchFamily="34" charset="0"/>
            </a:endParaRPr>
          </a:p>
          <a:p>
            <a:pPr marL="0" indent="0">
              <a:buFont typeface="Arial" panose="020B0604020202020204" pitchFamily="34" charset="0"/>
              <a:buNone/>
            </a:pPr>
            <a:endParaRPr lang="en-US" sz="1150" b="1">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150" b="1">
                <a:latin typeface="Arial" panose="020B0604020202020204" pitchFamily="34" charset="0"/>
                <a:cs typeface="Arial" panose="020B0604020202020204" pitchFamily="34" charset="0"/>
              </a:rPr>
              <a:t>Post Inflammatory Hyper</a:t>
            </a:r>
            <a:r>
              <a:rPr lang="en-US" sz="1150" b="1" baseline="0">
                <a:latin typeface="Arial" panose="020B0604020202020204" pitchFamily="34" charset="0"/>
                <a:cs typeface="Arial" panose="020B0604020202020204" pitchFamily="34" charset="0"/>
              </a:rPr>
              <a:t>pigmentation (PIH): </a:t>
            </a:r>
            <a:r>
              <a:rPr lang="en-US" sz="1150" kern="1200">
                <a:solidFill>
                  <a:schemeClr val="tx1"/>
                </a:solidFill>
                <a:latin typeface="Arial" pitchFamily="34" charset="0"/>
                <a:cs typeface="Arial" pitchFamily="34" charset="0"/>
              </a:rPr>
              <a:t>refers to the red or dark marks that are left behind after a pimple heals. These marks are not scars but are often confused with scars because they can last for months or even years before they fade. </a:t>
            </a:r>
          </a:p>
          <a:p>
            <a:pPr marL="0" indent="0">
              <a:buFont typeface="Arial" panose="020B0604020202020204" pitchFamily="34" charset="0"/>
              <a:buNone/>
            </a:pPr>
            <a:endParaRPr lang="en-US" sz="1150" kern="1200">
              <a:solidFill>
                <a:schemeClr val="tx1"/>
              </a:solidFill>
              <a:latin typeface="Arial" pitchFamily="34" charset="0"/>
              <a:cs typeface="Arial" pitchFamily="34" charset="0"/>
            </a:endParaRPr>
          </a:p>
          <a:p>
            <a:pPr marL="0" indent="0">
              <a:buFont typeface="Arial" panose="020B0604020202020204" pitchFamily="34" charset="0"/>
              <a:buNone/>
            </a:pPr>
            <a:r>
              <a:rPr lang="en-US" sz="1150" b="1" kern="1200">
                <a:solidFill>
                  <a:schemeClr val="tx1"/>
                </a:solidFill>
                <a:latin typeface="Arial" pitchFamily="34" charset="0"/>
                <a:cs typeface="Arial" pitchFamily="34" charset="0"/>
              </a:rPr>
              <a:t>Link: </a:t>
            </a:r>
            <a:r>
              <a:rPr lang="en-US" sz="1150">
                <a:latin typeface="Arial" pitchFamily="34" charset="0"/>
                <a:cs typeface="Arial" pitchFamily="34" charset="0"/>
              </a:rPr>
              <a:t>S</a:t>
            </a:r>
            <a:r>
              <a:rPr lang="en-US" sz="1150" kern="1200">
                <a:solidFill>
                  <a:schemeClr val="tx1"/>
                </a:solidFill>
                <a:latin typeface="Arial" pitchFamily="34" charset="0"/>
                <a:cs typeface="Arial" pitchFamily="34" charset="0"/>
              </a:rPr>
              <a:t>o ultimately, we must prevent</a:t>
            </a:r>
            <a:r>
              <a:rPr lang="en-US" sz="1150" kern="1200" baseline="0">
                <a:solidFill>
                  <a:schemeClr val="tx1"/>
                </a:solidFill>
                <a:latin typeface="Arial" pitchFamily="34" charset="0"/>
                <a:cs typeface="Arial" pitchFamily="34" charset="0"/>
              </a:rPr>
              <a:t> and control inflammation within the skin.</a:t>
            </a:r>
            <a:endParaRPr lang="en-US" sz="1150" kern="120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EBBBB35-1541-4738-8405-88E7A015355F}" type="slidenum">
              <a:rPr lang="en-US" smtClean="0"/>
              <a:pPr>
                <a:defRPr/>
              </a:pPr>
              <a:t>24</a:t>
            </a:fld>
            <a:endParaRPr lang="en-US"/>
          </a:p>
        </p:txBody>
      </p:sp>
    </p:spTree>
    <p:extLst>
      <p:ext uri="{BB962C8B-B14F-4D97-AF65-F5344CB8AC3E}">
        <p14:creationId xmlns:p14="http://schemas.microsoft.com/office/powerpoint/2010/main" val="3199751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457200"/>
            <a:ext cx="3708400" cy="2085975"/>
          </a:xfrm>
          <a:prstGeom prst="rect">
            <a:avLst/>
          </a:prstGeom>
        </p:spPr>
      </p:sp>
      <p:sp>
        <p:nvSpPr>
          <p:cNvPr id="3" name="Notes Placeholder 2"/>
          <p:cNvSpPr>
            <a:spLocks noGrp="1"/>
          </p:cNvSpPr>
          <p:nvPr>
            <p:ph type="body" idx="1"/>
          </p:nvPr>
        </p:nvSpPr>
        <p:spPr>
          <a:xfrm>
            <a:off x="261257" y="2727158"/>
            <a:ext cx="6348549" cy="6190419"/>
          </a:xfrm>
        </p:spPr>
        <p:txBody>
          <a:bodyPr>
            <a:noAutofit/>
          </a:bodyPr>
          <a:lstStyle/>
          <a:p>
            <a:pPr>
              <a:lnSpc>
                <a:spcPct val="110000"/>
              </a:lnSpc>
            </a:pPr>
            <a:r>
              <a:rPr lang="en-US" sz="1100" b="1" kern="1200">
                <a:solidFill>
                  <a:schemeClr val="tx1"/>
                </a:solidFill>
                <a:latin typeface="Arial" panose="020B0604020202020204" pitchFamily="34" charset="0"/>
                <a:cs typeface="Arial" panose="020B0604020202020204" pitchFamily="34" charset="0"/>
              </a:rPr>
              <a:t>Instructor—these are just a few examples.</a:t>
            </a:r>
          </a:p>
          <a:p>
            <a:pPr marL="171450" indent="-171450">
              <a:lnSpc>
                <a:spcPct val="110000"/>
              </a:lnSpc>
              <a:buFont typeface="Arial" panose="020B0604020202020204" pitchFamily="34" charset="0"/>
              <a:buChar char="•"/>
            </a:pPr>
            <a:r>
              <a:rPr lang="en-US" sz="1100" b="1" kern="1200">
                <a:solidFill>
                  <a:schemeClr val="tx1"/>
                </a:solidFill>
                <a:latin typeface="Arial" panose="020B0604020202020204" pitchFamily="34" charset="0"/>
                <a:cs typeface="Arial" panose="020B0604020202020204" pitchFamily="34" charset="0"/>
              </a:rPr>
              <a:t>Niacinamide: </a:t>
            </a:r>
            <a:r>
              <a:rPr lang="en-US" sz="1100" kern="1200">
                <a:solidFill>
                  <a:schemeClr val="tx1"/>
                </a:solidFill>
                <a:latin typeface="Arial" panose="020B0604020202020204" pitchFamily="34" charset="0"/>
                <a:cs typeface="Arial" panose="020B0604020202020204" pitchFamily="34" charset="0"/>
              </a:rPr>
              <a:t>Nicotinamide, also known as Niacinamide, is a water-soluble B vitamin. Numerous studies have investigated the use of nicotinamide both topically and orally for acne and reasonable evidence exists for the its use topically in the treatment of acne. At 4%</a:t>
            </a:r>
            <a:r>
              <a:rPr lang="en-US" sz="1100" kern="1200" baseline="0">
                <a:solidFill>
                  <a:schemeClr val="tx1"/>
                </a:solidFill>
                <a:latin typeface="Arial" panose="020B0604020202020204" pitchFamily="34" charset="0"/>
                <a:cs typeface="Arial" panose="020B0604020202020204" pitchFamily="34" charset="0"/>
              </a:rPr>
              <a:t> Nicotinamide, it</a:t>
            </a:r>
            <a:r>
              <a:rPr lang="en-US" sz="1100" kern="1200">
                <a:solidFill>
                  <a:schemeClr val="tx1"/>
                </a:solidFill>
                <a:latin typeface="Arial" panose="020B0604020202020204" pitchFamily="34" charset="0"/>
                <a:cs typeface="Arial" panose="020B0604020202020204" pitchFamily="34" charset="0"/>
              </a:rPr>
              <a:t> has performed equally to topical clindamycin.</a:t>
            </a:r>
            <a:r>
              <a:rPr lang="en-US" sz="1100" kern="1200" baseline="0">
                <a:solidFill>
                  <a:schemeClr val="tx1"/>
                </a:solidFill>
                <a:latin typeface="Arial" panose="020B0604020202020204" pitchFamily="34" charset="0"/>
                <a:cs typeface="Arial" panose="020B0604020202020204" pitchFamily="34" charset="0"/>
              </a:rPr>
              <a:t> </a:t>
            </a:r>
            <a:r>
              <a:rPr lang="en-US" sz="1100" kern="1200">
                <a:solidFill>
                  <a:schemeClr val="tx1"/>
                </a:solidFill>
                <a:latin typeface="Arial" panose="020B0604020202020204" pitchFamily="34" charset="0"/>
                <a:cs typeface="Arial" panose="020B0604020202020204" pitchFamily="34" charset="0"/>
              </a:rPr>
              <a:t>Nicotinomide has also been shown to inhibit interleukin production,</a:t>
            </a:r>
            <a:r>
              <a:rPr lang="en-US" sz="1100" kern="1200" baseline="0">
                <a:solidFill>
                  <a:schemeClr val="tx1"/>
                </a:solidFill>
                <a:latin typeface="Arial" panose="020B0604020202020204" pitchFamily="34" charset="0"/>
                <a:cs typeface="Arial" panose="020B0604020202020204" pitchFamily="34" charset="0"/>
              </a:rPr>
              <a:t> </a:t>
            </a:r>
            <a:r>
              <a:rPr lang="en-US" sz="1100" kern="1200">
                <a:solidFill>
                  <a:schemeClr val="tx1"/>
                </a:solidFill>
                <a:latin typeface="Arial" panose="020B0604020202020204" pitchFamily="34" charset="0"/>
                <a:cs typeface="Arial" panose="020B0604020202020204" pitchFamily="34" charset="0"/>
              </a:rPr>
              <a:t>potentially explaining its anti-inflammatory properties in the skin. </a:t>
            </a:r>
          </a:p>
          <a:p>
            <a:pPr marL="171450" marR="0" indent="-171450" algn="l" defTabSz="914400" rtl="0" eaLnBrk="0" fontAlgn="base" latinLnBrk="0" hangingPunct="0">
              <a:lnSpc>
                <a:spcPct val="110000"/>
              </a:lnSpc>
              <a:spcBef>
                <a:spcPct val="30000"/>
              </a:spcBef>
              <a:spcAft>
                <a:spcPct val="0"/>
              </a:spcAft>
              <a:buClrTx/>
              <a:buSzTx/>
              <a:buFont typeface="Arial" panose="020B0604020202020204" pitchFamily="34" charset="0"/>
              <a:buChar char="•"/>
              <a:tabLst/>
              <a:defRPr/>
            </a:pPr>
            <a:r>
              <a:rPr lang="en-US" sz="1100" b="1" baseline="0">
                <a:latin typeface="Arial" panose="020B0604020202020204" pitchFamily="34" charset="0"/>
                <a:cs typeface="Arial" panose="020B0604020202020204" pitchFamily="34" charset="0"/>
              </a:rPr>
              <a:t>EFAs-</a:t>
            </a:r>
            <a:r>
              <a:rPr lang="en-US" sz="1100" b="1">
                <a:latin typeface="Arial" panose="020B0604020202020204" pitchFamily="34" charset="0"/>
                <a:cs typeface="Arial" panose="020B0604020202020204" pitchFamily="34" charset="0"/>
              </a:rPr>
              <a:t>Linoleic Acid: </a:t>
            </a:r>
            <a:r>
              <a:rPr lang="en-US" sz="1100" b="0">
                <a:latin typeface="Arial" panose="020B0604020202020204" pitchFamily="34" charset="0"/>
                <a:cs typeface="Arial" panose="020B0604020202020204" pitchFamily="34" charset="0"/>
              </a:rPr>
              <a:t>an</a:t>
            </a:r>
            <a:r>
              <a:rPr lang="en-US" sz="1100" b="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essential fatty acid component of Vitamin F. Skin conditioner and smoothing agent that is critical for lipid barrier function of Stratum Corneum. By repairing</a:t>
            </a:r>
            <a:r>
              <a:rPr lang="en-US" sz="1100" baseline="0">
                <a:latin typeface="Arial" panose="020B0604020202020204" pitchFamily="34" charset="0"/>
                <a:cs typeface="Arial" panose="020B0604020202020204" pitchFamily="34" charset="0"/>
              </a:rPr>
              <a:t> the skin’s barrier, hydration can be maintained and inflammation reduced.</a:t>
            </a:r>
          </a:p>
          <a:p>
            <a:pPr marL="171450" indent="-171450">
              <a:lnSpc>
                <a:spcPct val="110000"/>
              </a:lnSpc>
              <a:buFont typeface="Arial" panose="020B0604020202020204" pitchFamily="34" charset="0"/>
              <a:buChar char="•"/>
            </a:pPr>
            <a:r>
              <a:rPr lang="en-US" sz="1100" b="1" i="0" kern="1200">
                <a:solidFill>
                  <a:schemeClr val="tx1"/>
                </a:solidFill>
                <a:latin typeface="Arial" panose="020B0604020202020204" pitchFamily="34" charset="0"/>
                <a:cs typeface="Arial" panose="020B0604020202020204" pitchFamily="34" charset="0"/>
              </a:rPr>
              <a:t>Essential</a:t>
            </a:r>
            <a:r>
              <a:rPr lang="en-US" sz="1100" b="1" i="0" kern="1200" baseline="0">
                <a:solidFill>
                  <a:schemeClr val="tx1"/>
                </a:solidFill>
                <a:latin typeface="Arial" panose="020B0604020202020204" pitchFamily="34" charset="0"/>
                <a:cs typeface="Arial" panose="020B0604020202020204" pitchFamily="34" charset="0"/>
              </a:rPr>
              <a:t> Oils: </a:t>
            </a:r>
            <a:r>
              <a:rPr lang="en-US" sz="1100" i="0" kern="1200" baseline="0">
                <a:solidFill>
                  <a:schemeClr val="tx1"/>
                </a:solidFill>
                <a:latin typeface="Arial" panose="020B0604020202020204" pitchFamily="34" charset="0"/>
                <a:cs typeface="Arial" panose="020B0604020202020204" pitchFamily="34" charset="0"/>
              </a:rPr>
              <a:t>mint, clove and thyme can be anti-inflammatory and antibacterial along with Rosehip Seed Oil.</a:t>
            </a:r>
          </a:p>
          <a:p>
            <a:pPr marL="171450" marR="0" indent="-171450" algn="l" defTabSz="914400" rtl="0" eaLnBrk="0" fontAlgn="base" latinLnBrk="0" hangingPunct="0">
              <a:lnSpc>
                <a:spcPct val="110000"/>
              </a:lnSpc>
              <a:spcBef>
                <a:spcPct val="30000"/>
              </a:spcBef>
              <a:spcAft>
                <a:spcPct val="0"/>
              </a:spcAft>
              <a:buClrTx/>
              <a:buSzTx/>
              <a:buFont typeface="Arial" panose="020B0604020202020204" pitchFamily="34" charset="0"/>
              <a:buChar char="•"/>
              <a:tabLst/>
              <a:defRPr/>
            </a:pPr>
            <a:r>
              <a:rPr lang="en-US" sz="1100" b="1" i="0" kern="1200" baseline="0">
                <a:solidFill>
                  <a:schemeClr val="tx1"/>
                </a:solidFill>
                <a:latin typeface="Arial" panose="020B0604020202020204" pitchFamily="34" charset="0"/>
                <a:cs typeface="Arial" panose="020B0604020202020204" pitchFamily="34" charset="0"/>
              </a:rPr>
              <a:t>Vitamin C: </a:t>
            </a:r>
            <a:r>
              <a:rPr lang="en-US" sz="1100" baseline="0">
                <a:latin typeface="Arial" panose="020B0604020202020204" pitchFamily="34" charset="0"/>
                <a:cs typeface="Arial" panose="020B0604020202020204" pitchFamily="34" charset="0"/>
              </a:rPr>
              <a:t>is an </a:t>
            </a:r>
            <a:r>
              <a:rPr lang="en-US" sz="1100">
                <a:latin typeface="Arial" panose="020B0604020202020204" pitchFamily="34" charset="0"/>
                <a:cs typeface="Arial" panose="020B0604020202020204" pitchFamily="34" charset="0"/>
              </a:rPr>
              <a:t>effective alternative agent to improve inflammatory reactions in acne</a:t>
            </a:r>
            <a:r>
              <a:rPr lang="en-US" sz="1100" baseline="0">
                <a:latin typeface="Arial" panose="020B0604020202020204" pitchFamily="34" charset="0"/>
                <a:cs typeface="Arial" panose="020B0604020202020204" pitchFamily="34" charset="0"/>
              </a:rPr>
              <a:t> as well as having brightening effects and reducing PIH. </a:t>
            </a:r>
            <a:r>
              <a:rPr lang="en-US" sz="1100">
                <a:latin typeface="Arial" panose="020B0604020202020204" pitchFamily="34" charset="0"/>
                <a:cs typeface="Arial" panose="020B0604020202020204" pitchFamily="34" charset="0"/>
              </a:rPr>
              <a:t>Lipid peroxidation was significantly decreased</a:t>
            </a:r>
            <a:r>
              <a:rPr lang="en-US" sz="1100" baseline="0">
                <a:latin typeface="Arial" panose="020B0604020202020204" pitchFamily="34" charset="0"/>
                <a:cs typeface="Arial" panose="020B0604020202020204" pitchFamily="34" charset="0"/>
              </a:rPr>
              <a:t> on sebocytes with Vitamin C as well.</a:t>
            </a:r>
          </a:p>
          <a:p>
            <a:pPr marL="171450" marR="0" indent="-171450" algn="l" defTabSz="914400" rtl="0" eaLnBrk="0" fontAlgn="base" latinLnBrk="0" hangingPunct="0">
              <a:lnSpc>
                <a:spcPct val="110000"/>
              </a:lnSpc>
              <a:spcBef>
                <a:spcPct val="30000"/>
              </a:spcBef>
              <a:spcAft>
                <a:spcPct val="0"/>
              </a:spcAft>
              <a:buClrTx/>
              <a:buSzTx/>
              <a:buFont typeface="Arial" panose="020B0604020202020204" pitchFamily="34" charset="0"/>
              <a:buChar char="•"/>
              <a:tabLst/>
              <a:defRPr/>
            </a:pPr>
            <a:r>
              <a:rPr lang="en-US" sz="1100" b="1" baseline="0">
                <a:latin typeface="Arial" panose="020B0604020202020204" pitchFamily="34" charset="0"/>
                <a:cs typeface="Arial" panose="020B0604020202020204" pitchFamily="34" charset="0"/>
              </a:rPr>
              <a:t>Avena Sativa (Oat Kernel) Extract: </a:t>
            </a:r>
            <a:r>
              <a:rPr lang="en-US" sz="1100" baseline="0">
                <a:latin typeface="Arial" panose="020B0604020202020204" pitchFamily="34" charset="0"/>
                <a:cs typeface="Arial" panose="020B0604020202020204" pitchFamily="34" charset="0"/>
              </a:rPr>
              <a:t>has natural anti-inflammatory properties, heals and reduces redness.</a:t>
            </a:r>
          </a:p>
          <a:p>
            <a:pPr marL="171450" marR="0" indent="-171450" algn="l" defTabSz="914400" rtl="0" eaLnBrk="0" fontAlgn="base" latinLnBrk="0" hangingPunct="0">
              <a:lnSpc>
                <a:spcPct val="110000"/>
              </a:lnSpc>
              <a:spcBef>
                <a:spcPct val="30000"/>
              </a:spcBef>
              <a:spcAft>
                <a:spcPct val="0"/>
              </a:spcAft>
              <a:buClrTx/>
              <a:buSzTx/>
              <a:buFont typeface="Arial" panose="020B0604020202020204" pitchFamily="34" charset="0"/>
              <a:buChar char="•"/>
              <a:tabLst/>
              <a:defRPr/>
            </a:pPr>
            <a:r>
              <a:rPr lang="en-US" sz="1100" b="1" baseline="0">
                <a:latin typeface="Arial" panose="020B0604020202020204" pitchFamily="34" charset="0"/>
                <a:cs typeface="Arial" panose="020B0604020202020204" pitchFamily="34" charset="0"/>
              </a:rPr>
              <a:t>Lavendula Angustifolia (Lavender): </a:t>
            </a:r>
            <a:r>
              <a:rPr lang="en-US" sz="1100" baseline="0">
                <a:latin typeface="Arial" panose="020B0604020202020204" pitchFamily="34" charset="0"/>
                <a:cs typeface="Arial" panose="020B0604020202020204" pitchFamily="34" charset="0"/>
              </a:rPr>
              <a:t>antiseptic and reduces inflammation.</a:t>
            </a:r>
          </a:p>
          <a:p>
            <a:pPr marL="171450" marR="0" indent="-171450" algn="l" defTabSz="914400" rtl="0" eaLnBrk="0" fontAlgn="base" latinLnBrk="0" hangingPunct="0">
              <a:lnSpc>
                <a:spcPct val="110000"/>
              </a:lnSpc>
              <a:spcBef>
                <a:spcPct val="30000"/>
              </a:spcBef>
              <a:spcAft>
                <a:spcPct val="0"/>
              </a:spcAft>
              <a:buClrTx/>
              <a:buSzTx/>
              <a:buFont typeface="Arial" panose="020B0604020202020204" pitchFamily="34" charset="0"/>
              <a:buChar char="•"/>
              <a:tabLst/>
              <a:defRPr/>
            </a:pPr>
            <a:r>
              <a:rPr lang="en-US" sz="1100" b="1" baseline="0">
                <a:latin typeface="Arial" panose="020B0604020202020204" pitchFamily="34" charset="0"/>
                <a:cs typeface="Arial" panose="020B0604020202020204" pitchFamily="34" charset="0"/>
              </a:rPr>
              <a:t>Boerhavia Diffusa (Red Hogweed) Root Extract</a:t>
            </a:r>
            <a:r>
              <a:rPr lang="en-US" sz="1100" baseline="0">
                <a:latin typeface="Arial" panose="020B0604020202020204" pitchFamily="34" charset="0"/>
                <a:cs typeface="Arial" panose="020B0604020202020204" pitchFamily="34" charset="0"/>
              </a:rPr>
              <a:t>: targets inflammation by limiting activity of pro-inflammatory agents and helps restore tissue integrity.</a:t>
            </a:r>
          </a:p>
          <a:p>
            <a:pPr marL="171450" marR="0" indent="-171450" algn="l" defTabSz="914400" rtl="0" eaLnBrk="0" fontAlgn="base" latinLnBrk="0" hangingPunct="0">
              <a:lnSpc>
                <a:spcPct val="110000"/>
              </a:lnSpc>
              <a:spcBef>
                <a:spcPct val="30000"/>
              </a:spcBef>
              <a:spcAft>
                <a:spcPct val="0"/>
              </a:spcAft>
              <a:buClrTx/>
              <a:buSzTx/>
              <a:buFont typeface="Arial" panose="020B0604020202020204" pitchFamily="34" charset="0"/>
              <a:buChar char="•"/>
              <a:tabLst/>
              <a:defRPr/>
            </a:pPr>
            <a:r>
              <a:rPr lang="en-US" sz="1100" b="1" baseline="0">
                <a:latin typeface="Arial" panose="020B0604020202020204" pitchFamily="34" charset="0"/>
                <a:cs typeface="Arial" panose="020B0604020202020204" pitchFamily="34" charset="0"/>
              </a:rPr>
              <a:t>Acetyl-Tetrapeptide-15: </a:t>
            </a:r>
            <a:r>
              <a:rPr lang="en-US" sz="1100" baseline="0">
                <a:latin typeface="Arial" panose="020B0604020202020204" pitchFamily="34" charset="0"/>
                <a:cs typeface="Arial" panose="020B0604020202020204" pitchFamily="34" charset="0"/>
              </a:rPr>
              <a:t>decreases release of pro-inflammatory mediators, lessens skin’s reactivity and diminishes sensations of discomfort.</a:t>
            </a:r>
          </a:p>
          <a:p>
            <a:pPr marL="171450" marR="0" indent="-171450" algn="l" defTabSz="914400" rtl="0" eaLnBrk="0" fontAlgn="base" latinLnBrk="0" hangingPunct="0">
              <a:lnSpc>
                <a:spcPct val="110000"/>
              </a:lnSpc>
              <a:spcBef>
                <a:spcPct val="30000"/>
              </a:spcBef>
              <a:spcAft>
                <a:spcPct val="0"/>
              </a:spcAft>
              <a:buClrTx/>
              <a:buSzTx/>
              <a:buFont typeface="Arial" panose="020B0604020202020204" pitchFamily="34" charset="0"/>
              <a:buChar char="•"/>
              <a:tabLst/>
              <a:defRPr/>
            </a:pPr>
            <a:r>
              <a:rPr lang="en-US" sz="1100" b="1">
                <a:latin typeface="Arial" pitchFamily="34" charset="0"/>
                <a:cs typeface="Arial" pitchFamily="34" charset="0"/>
              </a:rPr>
              <a:t>Peumus Boldus (Chilean Wild Mint) Leaf Extract: </a:t>
            </a:r>
            <a:r>
              <a:rPr lang="en-US" sz="1100">
                <a:latin typeface="Arial" pitchFamily="34" charset="0"/>
                <a:cs typeface="Arial" pitchFamily="34" charset="0"/>
              </a:rPr>
              <a:t>helps soothe and clarify the skin, reducing pore visibility.</a:t>
            </a:r>
          </a:p>
          <a:p>
            <a:pPr marL="0" marR="0" indent="0" algn="l" defTabSz="914400" rtl="0" eaLnBrk="0" fontAlgn="base" latinLnBrk="0" hangingPunct="0">
              <a:lnSpc>
                <a:spcPct val="110000"/>
              </a:lnSpc>
              <a:spcBef>
                <a:spcPct val="30000"/>
              </a:spcBef>
              <a:spcAft>
                <a:spcPct val="0"/>
              </a:spcAft>
              <a:buClrTx/>
              <a:buSzTx/>
              <a:buFontTx/>
              <a:buNone/>
              <a:tabLst/>
              <a:defRPr/>
            </a:pPr>
            <a:endParaRPr lang="en-US" sz="1100" baseline="0">
              <a:latin typeface="Arial" panose="020B0604020202020204" pitchFamily="34" charset="0"/>
              <a:cs typeface="Arial" panose="020B0604020202020204" pitchFamily="34" charset="0"/>
            </a:endParaRPr>
          </a:p>
          <a:p>
            <a:pPr>
              <a:lnSpc>
                <a:spcPct val="110000"/>
              </a:lnSpc>
              <a:spcBef>
                <a:spcPts val="300"/>
              </a:spcBef>
            </a:pPr>
            <a:r>
              <a:rPr lang="en-US" sz="1100" b="1" baseline="0">
                <a:latin typeface="Arial" panose="020B0604020202020204" pitchFamily="34" charset="0"/>
                <a:cs typeface="Arial" panose="020B0604020202020204" pitchFamily="34" charset="0"/>
              </a:rPr>
              <a:t>Link: </a:t>
            </a:r>
            <a:r>
              <a:rPr lang="en-US" sz="1100" baseline="0">
                <a:latin typeface="Arial" panose="020B0604020202020204" pitchFamily="34" charset="0"/>
                <a:cs typeface="Arial" panose="020B0604020202020204" pitchFamily="34" charset="0"/>
              </a:rPr>
              <a:t>Let’s discuss additional influences that can trigger acne.</a:t>
            </a:r>
            <a:endParaRPr lang="en-US" sz="1100">
              <a:latin typeface="Arial" panose="020B0604020202020204" pitchFamily="34" charset="0"/>
              <a:cs typeface="Arial" panose="020B0604020202020204" pitchFamily="34" charset="0"/>
            </a:endParaRPr>
          </a:p>
          <a:p>
            <a:pPr>
              <a:lnSpc>
                <a:spcPct val="110000"/>
              </a:lnSpc>
            </a:pPr>
            <a:endParaRPr lang="en-US" sz="1100" baseline="0">
              <a:latin typeface="Arial" panose="020B0604020202020204" pitchFamily="34" charset="0"/>
              <a:cs typeface="Arial" panose="020B0604020202020204" pitchFamily="34" charset="0"/>
            </a:endParaRPr>
          </a:p>
          <a:p>
            <a:pPr>
              <a:lnSpc>
                <a:spcPct val="110000"/>
              </a:lnSpc>
            </a:pPr>
            <a:r>
              <a:rPr lang="en-US" sz="1100" b="1" i="0" kern="1200">
                <a:solidFill>
                  <a:schemeClr val="tx1"/>
                </a:solidFill>
                <a:latin typeface="Arial" panose="020B0604020202020204" pitchFamily="34" charset="0"/>
                <a:cs typeface="Arial" panose="020B0604020202020204" pitchFamily="34" charset="0"/>
              </a:rPr>
              <a:t>References: </a:t>
            </a:r>
            <a:endParaRPr lang="en-US" sz="1100" b="1" i="0" kern="1200" baseline="0">
              <a:solidFill>
                <a:schemeClr val="tx1"/>
              </a:solidFill>
              <a:latin typeface="Arial" panose="020B0604020202020204" pitchFamily="34" charset="0"/>
              <a:cs typeface="Arial" panose="020B0604020202020204" pitchFamily="34" charset="0"/>
            </a:endParaRPr>
          </a:p>
          <a:p>
            <a:pPr marL="171450" indent="-171450">
              <a:lnSpc>
                <a:spcPct val="110000"/>
              </a:lnSpc>
              <a:buFont typeface="Arial" panose="020B0604020202020204" pitchFamily="34" charset="0"/>
              <a:buChar char="•"/>
            </a:pPr>
            <a:r>
              <a:rPr lang="en-US" sz="1100" i="0" kern="1200" baseline="0">
                <a:solidFill>
                  <a:schemeClr val="tx1"/>
                </a:solidFill>
                <a:latin typeface="Arial" panose="020B0604020202020204" pitchFamily="34" charset="0"/>
                <a:cs typeface="Arial" panose="020B0604020202020204" pitchFamily="34" charset="0"/>
              </a:rPr>
              <a:t>http://www.ncbi.nlm.nih.gov/pubmed/26273151</a:t>
            </a:r>
          </a:p>
          <a:p>
            <a:pPr marL="171450" indent="-171450">
              <a:lnSpc>
                <a:spcPct val="110000"/>
              </a:lnSpc>
              <a:buFont typeface="Arial" panose="020B0604020202020204" pitchFamily="34" charset="0"/>
              <a:buChar char="•"/>
            </a:pPr>
            <a:r>
              <a:rPr lang="en-US" sz="1100" i="0" kern="1200" baseline="0">
                <a:solidFill>
                  <a:schemeClr val="tx1"/>
                </a:solidFill>
                <a:latin typeface="Arial" panose="020B0604020202020204" pitchFamily="34" charset="0"/>
                <a:cs typeface="Arial" panose="020B0604020202020204" pitchFamily="34" charset="0"/>
              </a:rPr>
              <a:t>https://www.truthinaging.com/review/the-babchi-plant-an-acne-fighter</a:t>
            </a:r>
          </a:p>
          <a:p>
            <a:pPr marL="171450" indent="-171450">
              <a:lnSpc>
                <a:spcPct val="110000"/>
              </a:lnSpc>
              <a:buFont typeface="Arial" panose="020B0604020202020204" pitchFamily="34" charset="0"/>
              <a:buChar char="•"/>
            </a:pPr>
            <a:r>
              <a:rPr lang="en-US" sz="1100" i="0" kern="1200" baseline="0">
                <a:solidFill>
                  <a:schemeClr val="tx1"/>
                </a:solidFill>
                <a:latin typeface="Arial" panose="020B0604020202020204" pitchFamily="34" charset="0"/>
                <a:cs typeface="Arial" panose="020B0604020202020204" pitchFamily="34" charset="0"/>
              </a:rPr>
              <a:t>http://www.ncbi.nlm.nih.gov/pubmed/12237811</a:t>
            </a:r>
          </a:p>
        </p:txBody>
      </p:sp>
      <p:sp>
        <p:nvSpPr>
          <p:cNvPr id="4" name="Slide Number Placeholder 3"/>
          <p:cNvSpPr>
            <a:spLocks noGrp="1"/>
          </p:cNvSpPr>
          <p:nvPr>
            <p:ph type="sldNum" sz="quarter" idx="10"/>
          </p:nvPr>
        </p:nvSpPr>
        <p:spPr/>
        <p:txBody>
          <a:bodyPr/>
          <a:lstStyle/>
          <a:p>
            <a:pPr>
              <a:defRPr/>
            </a:pPr>
            <a:fld id="{AEBBBB35-1541-4738-8405-88E7A015355F}" type="slidenum">
              <a:rPr lang="en-US" smtClean="0"/>
              <a:pPr>
                <a:defRPr/>
              </a:pPr>
              <a:t>25</a:t>
            </a:fld>
            <a:endParaRPr lang="en-US"/>
          </a:p>
        </p:txBody>
      </p:sp>
    </p:spTree>
    <p:extLst>
      <p:ext uri="{BB962C8B-B14F-4D97-AF65-F5344CB8AC3E}">
        <p14:creationId xmlns:p14="http://schemas.microsoft.com/office/powerpoint/2010/main" val="3313635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2293938" y="190500"/>
            <a:ext cx="2271712" cy="1277938"/>
          </a:xfrm>
          <a:prstGeom prst="rect">
            <a:avLst/>
          </a:prstGeom>
          <a:ln/>
        </p:spPr>
      </p:sp>
      <p:sp>
        <p:nvSpPr>
          <p:cNvPr id="92163" name="Rectangle 3"/>
          <p:cNvSpPr>
            <a:spLocks noGrp="1" noChangeArrowheads="1"/>
          </p:cNvSpPr>
          <p:nvPr>
            <p:ph type="body" idx="1"/>
          </p:nvPr>
        </p:nvSpPr>
        <p:spPr>
          <a:xfrm>
            <a:off x="139485" y="1590676"/>
            <a:ext cx="6571281" cy="7094538"/>
          </a:xfrm>
          <a:noFill/>
          <a:ln/>
        </p:spPr>
        <p:txBody>
          <a:bodyPr>
            <a:normAutofit/>
          </a:bodyPr>
          <a:lstStyle/>
          <a:p>
            <a:r>
              <a:rPr lang="en-US">
                <a:latin typeface="Arial" panose="020B0604020202020204" pitchFamily="34" charset="0"/>
                <a:cs typeface="Arial" panose="020B0604020202020204" pitchFamily="34" charset="0"/>
              </a:rPr>
              <a:t>Activity of the sebaceous gland can also be stimulated by many additional factors, including the onset of puberty (teenage acne), hormonal fluctuations, pharmaceutical agents, stress, using inappropriate products on the skin, heat, friction, and humidity. We will go through them in more detail.</a:t>
            </a:r>
          </a:p>
          <a:p>
            <a:endParaRPr lang="en-GB">
              <a:latin typeface="Arial" panose="020B0604020202020204" pitchFamily="34" charset="0"/>
              <a:cs typeface="Arial" panose="020B0604020202020204" pitchFamily="34" charset="0"/>
            </a:endParaRPr>
          </a:p>
          <a:p>
            <a:pPr marL="171450" indent="-171450">
              <a:buFont typeface="Arial" pitchFamily="34" charset="0"/>
              <a:buChar char="•"/>
            </a:pPr>
            <a:r>
              <a:rPr lang="en-GB" b="1">
                <a:latin typeface="Arial" panose="020B0604020202020204" pitchFamily="34" charset="0"/>
                <a:cs typeface="Arial" panose="020B0604020202020204" pitchFamily="34" charset="0"/>
              </a:rPr>
              <a:t>Hormones:</a:t>
            </a:r>
            <a:r>
              <a:rPr lang="en-GB">
                <a:latin typeface="Arial" panose="020B0604020202020204" pitchFamily="34" charset="0"/>
                <a:cs typeface="Arial" panose="020B0604020202020204" pitchFamily="34" charset="0"/>
              </a:rPr>
              <a:t> A noticeable time where hormone levels can change is during puberty but can also occur for women during menstrual cycles and pregnancy. New studies have identified links between acne and other health issues such as hyperthyroidism in post-menopausal women and Polycystic Ovary Syndrome. </a:t>
            </a:r>
          </a:p>
          <a:p>
            <a:pPr marL="171450" indent="-171450">
              <a:buFont typeface="Arial" pitchFamily="34" charset="0"/>
              <a:buChar char="•"/>
            </a:pPr>
            <a:endParaRPr lang="en-GB">
              <a:latin typeface="Arial" panose="020B0604020202020204" pitchFamily="34" charset="0"/>
              <a:cs typeface="Arial" panose="020B0604020202020204" pitchFamily="34" charset="0"/>
            </a:endParaRPr>
          </a:p>
          <a:p>
            <a:pPr marL="171450" indent="-171450">
              <a:buFont typeface="Arial" pitchFamily="34" charset="0"/>
              <a:buChar char="•"/>
            </a:pPr>
            <a:r>
              <a:rPr lang="en-US" b="1">
                <a:latin typeface="Arial" panose="020B0604020202020204" pitchFamily="34" charset="0"/>
                <a:cs typeface="Arial" panose="020B0604020202020204" pitchFamily="34" charset="0"/>
              </a:rPr>
              <a:t>Medications</a:t>
            </a:r>
            <a:r>
              <a:rPr lang="en-US">
                <a:latin typeface="Arial" panose="020B0604020202020204" pitchFamily="34" charset="0"/>
                <a:cs typeface="Arial" panose="020B0604020202020204" pitchFamily="34" charset="0"/>
              </a:rPr>
              <a:t>: There are certain types of medications that cause acne breakouts as a side effect. For example, medications that contain iodine or bromine can cause acne like eruptions. Drugs used to treat epilepsy and depression are also known to trigger breakouts. Lithium taken for </a:t>
            </a:r>
            <a:r>
              <a:rPr lang="en-US" baseline="0">
                <a:latin typeface="Arial" panose="020B0604020202020204" pitchFamily="34" charset="0"/>
                <a:cs typeface="Arial" panose="020B0604020202020204" pitchFamily="34" charset="0"/>
              </a:rPr>
              <a:t>bipolar disorder, has been linked to side effects that cause precipitation or aggravation. </a:t>
            </a:r>
          </a:p>
          <a:p>
            <a:pPr marL="171450" indent="-171450">
              <a:buFont typeface="Arial" pitchFamily="34" charset="0"/>
              <a:buChar char="•"/>
            </a:pPr>
            <a:endParaRPr lang="en-US" baseline="0">
              <a:latin typeface="Arial" panose="020B0604020202020204" pitchFamily="34" charset="0"/>
              <a:cs typeface="Arial" panose="020B0604020202020204" pitchFamily="34" charset="0"/>
            </a:endParaRPr>
          </a:p>
          <a:p>
            <a:pPr marL="171450" marR="0" indent="-171450" algn="l" defTabSz="914400" rtl="0" eaLnBrk="0" fontAlgn="base" latinLnBrk="0" hangingPunct="0">
              <a:buClrTx/>
              <a:buSzTx/>
              <a:buFont typeface="Arial" panose="020B0604020202020204" pitchFamily="34" charset="0"/>
              <a:buChar char="•"/>
              <a:tabLst/>
              <a:defRPr/>
            </a:pPr>
            <a:r>
              <a:rPr lang="en-GB" b="1">
                <a:latin typeface="Arial" panose="020B0604020202020204" pitchFamily="34" charset="0"/>
                <a:cs typeface="Arial" panose="020B0604020202020204" pitchFamily="34" charset="0"/>
              </a:rPr>
              <a:t>Cosmetics: </a:t>
            </a:r>
            <a:r>
              <a:rPr lang="en-US">
                <a:solidFill>
                  <a:srgbClr val="000000"/>
                </a:solidFill>
                <a:latin typeface="Arial" panose="020B0604020202020204" pitchFamily="34" charset="0"/>
                <a:cs typeface="Arial" panose="020B0604020202020204" pitchFamily="34" charset="0"/>
              </a:rPr>
              <a:t>The primary culprits in adult acne are cosmetics and hair care products that contain fragrances and plastics. Fragrances can cause contact reactions, which can lead to the development of acne. Conditioners, hair sprays and hair gels almost always contain plastics, which can block follicles and cause breakouts. The ingredients to be aware of are PVP (when used in high concentrations) and</a:t>
            </a:r>
            <a:r>
              <a:rPr lang="en-US" baseline="0">
                <a:solidFill>
                  <a:srgbClr val="000000"/>
                </a:solidFill>
                <a:latin typeface="Arial" panose="020B0604020202020204" pitchFamily="34" charset="0"/>
                <a:cs typeface="Arial" panose="020B0604020202020204" pitchFamily="34" charset="0"/>
              </a:rPr>
              <a:t> </a:t>
            </a:r>
            <a:r>
              <a:rPr lang="en-US">
                <a:solidFill>
                  <a:srgbClr val="000000"/>
                </a:solidFill>
                <a:latin typeface="Arial" panose="020B0604020202020204" pitchFamily="34" charset="0"/>
                <a:cs typeface="Arial" panose="020B0604020202020204" pitchFamily="34" charset="0"/>
              </a:rPr>
              <a:t>CVP. Scalp breakouts and chin acne (it is very common for a person to touch their hair and to touch their chin) are good indications that hair care products are the offenders. Many waterproof, sweat proof, or smudge proof cosmetics and sunscreens also contain these plastics. </a:t>
            </a:r>
            <a:r>
              <a:rPr lang="en-GB">
                <a:latin typeface="Arial" panose="020B0604020202020204" pitchFamily="34" charset="0"/>
                <a:cs typeface="Arial" panose="020B0604020202020204" pitchFamily="34" charset="0"/>
              </a:rPr>
              <a:t>Certain ingredients used in makeup and some skin products can affect skin function and irritate the follicle lining; </a:t>
            </a:r>
            <a:r>
              <a:rPr lang="en-US">
                <a:latin typeface="Arial" panose="020B0604020202020204" pitchFamily="34" charset="0"/>
                <a:cs typeface="Arial" panose="020B0604020202020204" pitchFamily="34" charset="0"/>
              </a:rPr>
              <a:t>ingredients </a:t>
            </a:r>
            <a:r>
              <a:rPr lang="en-GB">
                <a:latin typeface="Arial" panose="020B0604020202020204" pitchFamily="34" charset="0"/>
                <a:cs typeface="Arial" panose="020B0604020202020204" pitchFamily="34" charset="0"/>
              </a:rPr>
              <a:t>such as </a:t>
            </a:r>
            <a:r>
              <a:rPr lang="en-US">
                <a:latin typeface="Arial" panose="020B0604020202020204" pitchFamily="34" charset="0"/>
                <a:cs typeface="Arial" panose="020B0604020202020204" pitchFamily="34" charset="0"/>
              </a:rPr>
              <a:t>petroleum-derived mineral oil, isopropyl isosterate and myristate, acetylated lanolin and artificial colors like D&amp;C red #30.</a:t>
            </a:r>
          </a:p>
          <a:p>
            <a:pPr marL="171450" marR="0" indent="-171450" algn="l" defTabSz="914400" rtl="0" eaLnBrk="0" fontAlgn="base" latinLnBrk="0" hangingPunct="0">
              <a:buClrTx/>
              <a:buSzTx/>
              <a:buFont typeface="Arial" panose="020B0604020202020204" pitchFamily="34" charset="0"/>
              <a:buChar char="•"/>
              <a:tabLst/>
              <a:defRPr/>
            </a:pP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b="1">
                <a:latin typeface="Arial" panose="020B0604020202020204" pitchFamily="34" charset="0"/>
                <a:cs typeface="Arial" panose="020B0604020202020204" pitchFamily="34" charset="0"/>
              </a:rPr>
              <a:t>Environment: </a:t>
            </a:r>
            <a:r>
              <a:rPr lang="en-GB">
                <a:latin typeface="Arial" panose="020B0604020202020204" pitchFamily="34" charset="0"/>
                <a:cs typeface="Arial" panose="020B0604020202020204" pitchFamily="34" charset="0"/>
              </a:rPr>
              <a:t>UV rays, change in seasons, climate, and pollution can be influences in the production of acne.</a:t>
            </a:r>
            <a:r>
              <a:rPr lang="en-US">
                <a:latin typeface="Arial" panose="020B0604020202020204" pitchFamily="34" charset="0"/>
                <a:cs typeface="Arial" panose="020B0604020202020204" pitchFamily="34" charset="0"/>
              </a:rPr>
              <a:t> Some people with acne may notice a worsening of their acne in the summer heat and humidity, or in exposure to tropical regions when on vacation or military duty.</a:t>
            </a:r>
            <a:r>
              <a:rPr lang="en-GB" altLang="ja-JP">
                <a:latin typeface="Arial" panose="020B0604020202020204" pitchFamily="34" charset="0"/>
                <a:cs typeface="Arial" panose="020B0604020202020204" pitchFamily="34" charset="0"/>
              </a:rPr>
              <a:t> </a:t>
            </a:r>
            <a:r>
              <a:rPr lang="en-US" altLang="ja-JP">
                <a:latin typeface="Arial" panose="020B0604020202020204" pitchFamily="34" charset="0"/>
                <a:cs typeface="Arial" panose="020B0604020202020204" pitchFamily="34" charset="0"/>
              </a:rPr>
              <a:t>For some </a:t>
            </a:r>
            <a:r>
              <a:rPr lang="en-US">
                <a:latin typeface="Arial" panose="020B0604020202020204" pitchFamily="34" charset="0"/>
                <a:cs typeface="Arial" panose="020B0604020202020204" pitchFamily="34" charset="0"/>
              </a:rPr>
              <a:t>who work in kitchens, laundromats and industrial settings that are especially surrounded by high heat and humidity, this can </a:t>
            </a:r>
            <a:r>
              <a:rPr lang="en-GB" altLang="ja-JP">
                <a:latin typeface="Arial" panose="020B0604020202020204" pitchFamily="34" charset="0"/>
                <a:cs typeface="Arial" panose="020B0604020202020204" pitchFamily="34" charset="0"/>
              </a:rPr>
              <a:t>increase oil production and blood flow, especially in young adults.</a:t>
            </a:r>
            <a:r>
              <a:rPr lang="en-US">
                <a:latin typeface="Arial" panose="020B0604020202020204" pitchFamily="34" charset="0"/>
                <a:cs typeface="Arial" panose="020B0604020202020204" pitchFamily="34" charset="0"/>
              </a:rPr>
              <a:t> In contrast, summer sun and dry atmosphere may improve acne for some. </a:t>
            </a:r>
          </a:p>
          <a:p>
            <a:pPr marL="171450" indent="-171450">
              <a:buFont typeface="Arial" panose="020B0604020202020204" pitchFamily="34" charset="0"/>
              <a:buChar char="•"/>
              <a:defRPr/>
            </a:pPr>
            <a:endParaRPr lang="en-US">
              <a:solidFill>
                <a:srgbClr val="000000"/>
              </a:solidFill>
              <a:latin typeface="Arial" panose="020B0604020202020204" pitchFamily="34" charset="0"/>
              <a:cs typeface="Arial" panose="020B0604020202020204" pitchFamily="34" charset="0"/>
            </a:endParaRPr>
          </a:p>
          <a:p>
            <a:r>
              <a:rPr lang="en-US" b="1">
                <a:solidFill>
                  <a:srgbClr val="000000"/>
                </a:solidFill>
                <a:latin typeface="Arial" panose="020B0604020202020204" pitchFamily="34" charset="0"/>
                <a:cs typeface="Arial" panose="020B0604020202020204" pitchFamily="34" charset="0"/>
              </a:rPr>
              <a:t>Continued on next hidden slide.</a:t>
            </a:r>
          </a:p>
        </p:txBody>
      </p:sp>
      <p:sp>
        <p:nvSpPr>
          <p:cNvPr id="92164" name="Slide Number Placeholder 3"/>
          <p:cNvSpPr>
            <a:spLocks noGrp="1"/>
          </p:cNvSpPr>
          <p:nvPr>
            <p:ph type="sldNum" sz="quarter" idx="5"/>
          </p:nvPr>
        </p:nvSpPr>
        <p:spPr>
          <a:noFill/>
        </p:spPr>
        <p:txBody>
          <a:bodyPr/>
          <a:lstStyle/>
          <a:p>
            <a:fld id="{C1012ACD-CB1B-488A-ACAB-79A42A566FE2}" type="slidenum">
              <a:rPr lang="en-US" smtClean="0"/>
              <a:pPr/>
              <a:t>26</a:t>
            </a:fld>
            <a:endParaRPr lang="en-US"/>
          </a:p>
        </p:txBody>
      </p:sp>
    </p:spTree>
    <p:extLst>
      <p:ext uri="{BB962C8B-B14F-4D97-AF65-F5344CB8AC3E}">
        <p14:creationId xmlns:p14="http://schemas.microsoft.com/office/powerpoint/2010/main" val="2560352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40506" y="304800"/>
            <a:ext cx="6400800" cy="8570259"/>
          </a:xfrm>
        </p:spPr>
        <p:txBody>
          <a:bodyPr>
            <a:normAutofit fontScale="92500"/>
          </a:bodyPr>
          <a:lstStyle/>
          <a:p>
            <a:pPr marL="171450" indent="-171450">
              <a:buFont typeface="Arial" pitchFamily="34" charset="0"/>
              <a:buChar char="•"/>
            </a:pPr>
            <a:r>
              <a:rPr lang="en-GB" b="1">
                <a:latin typeface="Arial" panose="020B0604020202020204" pitchFamily="34" charset="0"/>
                <a:cs typeface="Arial" panose="020B0604020202020204" pitchFamily="34" charset="0"/>
              </a:rPr>
              <a:t>Friction: </a:t>
            </a:r>
            <a:r>
              <a:rPr lang="en-US">
                <a:latin typeface="Arial" panose="020B0604020202020204" pitchFamily="34" charset="0"/>
                <a:cs typeface="Arial" panose="020B0604020202020204" pitchFamily="34" charset="0"/>
              </a:rPr>
              <a:t>Acne mechanica is a form of acne caused by heat, pressure, occlusion of the skin and repetitive frictional rubbing against the skin. </a:t>
            </a:r>
            <a:r>
              <a:rPr lang="en-GB">
                <a:latin typeface="Arial" panose="020B0604020202020204" pitchFamily="34" charset="0"/>
                <a:cs typeface="Arial" panose="020B0604020202020204" pitchFamily="34" charset="0"/>
              </a:rPr>
              <a:t>Synthetic </a:t>
            </a:r>
            <a:r>
              <a:rPr lang="en-US" noProof="0">
                <a:latin typeface="Arial" panose="020B0604020202020204" pitchFamily="34" charset="0"/>
                <a:cs typeface="Arial" panose="020B0604020202020204" pitchFamily="34" charset="0"/>
              </a:rPr>
              <a:t>fibers</a:t>
            </a:r>
            <a:r>
              <a:rPr lang="en-GB">
                <a:latin typeface="Arial" panose="020B0604020202020204" pitchFamily="34" charset="0"/>
                <a:cs typeface="Arial" panose="020B0604020202020204" pitchFamily="34" charset="0"/>
              </a:rPr>
              <a:t>, areas of friction from phones (Phone acne!) to clothing can all be triggers – even </a:t>
            </a:r>
            <a:r>
              <a:rPr lang="en-US">
                <a:latin typeface="Arial" panose="020B0604020202020204" pitchFamily="34" charset="0"/>
                <a:cs typeface="Arial" panose="020B0604020202020204" pitchFamily="34" charset="0"/>
              </a:rPr>
              <a:t>hats, helmets or pads that retain sweat or moisture. </a:t>
            </a:r>
            <a:endParaRPr lang="en-GB" b="1">
              <a:latin typeface="Arial" panose="020B0604020202020204" pitchFamily="34" charset="0"/>
              <a:cs typeface="Arial" panose="020B0604020202020204" pitchFamily="34" charset="0"/>
            </a:endParaRPr>
          </a:p>
          <a:p>
            <a:pPr marL="171450" indent="-171450">
              <a:buFont typeface="Arial" pitchFamily="34" charset="0"/>
              <a:buChar char="•"/>
            </a:pPr>
            <a:r>
              <a:rPr lang="en-GB" b="1">
                <a:latin typeface="Arial" panose="020B0604020202020204" pitchFamily="34" charset="0"/>
                <a:cs typeface="Arial" panose="020B0604020202020204" pitchFamily="34" charset="0"/>
              </a:rPr>
              <a:t>Industrial oils and chemicals: </a:t>
            </a:r>
            <a:r>
              <a:rPr lang="en-GB">
                <a:latin typeface="Arial" panose="020B0604020202020204" pitchFamily="34" charset="0"/>
                <a:cs typeface="Arial" panose="020B0604020202020204" pitchFamily="34" charset="0"/>
              </a:rPr>
              <a:t>Can result from hydro-carbonated oils. </a:t>
            </a:r>
            <a:r>
              <a:rPr lang="en-US">
                <a:solidFill>
                  <a:srgbClr val="000000"/>
                </a:solidFill>
                <a:latin typeface="Arial" panose="020B0604020202020204" pitchFamily="34" charset="0"/>
                <a:cs typeface="Arial" panose="020B0604020202020204" pitchFamily="34" charset="0"/>
              </a:rPr>
              <a:t>Chloracne is caused when industrial chemicals called halogenated hydrocarbons come in contact with the skin. A person who gets chloracne from industrial exposure can "take it home" to other members of his or her family if the chemical is on clothing and handled by other family members.</a:t>
            </a:r>
          </a:p>
          <a:p>
            <a:pPr marL="171450" lvl="0" indent="-171450">
              <a:buFont typeface="Arial" pitchFamily="34" charset="0"/>
              <a:buChar char="•"/>
              <a:defRPr/>
            </a:pPr>
            <a:r>
              <a:rPr lang="en-US" b="1">
                <a:solidFill>
                  <a:srgbClr val="000000"/>
                </a:solidFill>
                <a:latin typeface="Arial" panose="020B0604020202020204" pitchFamily="34" charset="0"/>
                <a:cs typeface="Arial" panose="020B0604020202020204" pitchFamily="34" charset="0"/>
              </a:rPr>
              <a:t>Diet: </a:t>
            </a:r>
            <a:r>
              <a:rPr lang="en-US">
                <a:latin typeface="Arial" panose="020B0604020202020204" pitchFamily="34" charset="0"/>
                <a:cs typeface="Arial" panose="020B0604020202020204" pitchFamily="34" charset="0"/>
              </a:rPr>
              <a:t>Studies now show that dairy and sugar are linked to acne production and can trigger hormonal fluctuations. High glycemic foods have been linked to increasing insulin, which in turn, increases androgen hormones, specifically testosterone which could cause or worsen acne. Milk naturally is filled with hormones, including di-hydrotestosterone. According to some researchers, people who are genetically predisposed to acne breakouts may have a stronger reaction to the hormones in milk. These hormones bind to the sebaceous gland, which is stimulated and becomes over-active, producing even more sebum resulting in inflammation and breakouts. Milk consumption has also been demonstrated to raise serum IGF-1 (Insulin-like growth factor 1) levels in children and adults. IGF-1 is a growth factor that peaks in the human body during adolescence, when acne is usually at it's worst. It is believed that IGF-1, along with testosterone and di-hydrotestosterone trigger acne breakouts. In a study by the </a:t>
            </a:r>
            <a:r>
              <a:rPr lang="en-US" i="1">
                <a:latin typeface="Arial" panose="020B0604020202020204" pitchFamily="34" charset="0"/>
                <a:cs typeface="Arial" panose="020B0604020202020204" pitchFamily="34" charset="0"/>
              </a:rPr>
              <a:t>American Journal of Dermatology</a:t>
            </a:r>
            <a:r>
              <a:rPr lang="en-US">
                <a:latin typeface="Arial" panose="020B0604020202020204" pitchFamily="34" charset="0"/>
                <a:cs typeface="Arial" panose="020B0604020202020204" pitchFamily="34" charset="0"/>
              </a:rPr>
              <a:t> researchers found a link between drinking milk and acne and that low-glycemic index diets may improve acne. “The consumption of high-glycemic index foods appears to trigger a cascade of responses, which can lead to acne through effects on growth hormones and sex hormones.” Further research states that individuals with a diet rich in pasta, bread, and sugar experienced more acneic lesions than those who consumed grains and vegetables.</a:t>
            </a:r>
          </a:p>
          <a:p>
            <a:pPr marL="628650" lvl="1" indent="-171450">
              <a:buFont typeface="Courier New" panose="02070309020205020404" pitchFamily="49" charset="0"/>
              <a:buChar char="o"/>
              <a:defRPr/>
            </a:pPr>
            <a:r>
              <a:rPr lang="en-US" b="1" i="1">
                <a:latin typeface="Arial" panose="020B0604020202020204" pitchFamily="34" charset="0"/>
                <a:cs typeface="Arial" panose="020B0604020202020204" pitchFamily="34" charset="0"/>
              </a:rPr>
              <a:t>Simple carbs and sugar: </a:t>
            </a:r>
            <a:r>
              <a:rPr lang="en-US">
                <a:latin typeface="Arial" panose="020B0604020202020204" pitchFamily="34" charset="0"/>
                <a:cs typeface="Arial" panose="020B0604020202020204" pitchFamily="34" charset="0"/>
              </a:rPr>
              <a:t>Any food that leads to a spike in your blood sugar (such as pasta, bread, and sweets) can trigger the skin inflammatory response and provoke a breakout, according to Linda K. Franks, MD, a dermatologist in New York City. (Prevention article)</a:t>
            </a:r>
          </a:p>
          <a:p>
            <a:pPr marL="628650" lvl="1" indent="-171450">
              <a:buFont typeface="Courier New" panose="02070309020205020404" pitchFamily="49" charset="0"/>
              <a:buChar char="o"/>
              <a:defRPr/>
            </a:pPr>
            <a:r>
              <a:rPr lang="en-US">
                <a:latin typeface="Arial" panose="020B0604020202020204" pitchFamily="34" charset="0"/>
                <a:cs typeface="Arial" panose="020B0604020202020204" pitchFamily="34" charset="0"/>
              </a:rPr>
              <a:t>For those looking for solutions on foods that could be triggering breakouts, there is an app to help identify food triggers. More information can be found here </a:t>
            </a:r>
            <a:r>
              <a:rPr lang="en-US">
                <a:latin typeface="Arial" panose="020B0604020202020204" pitchFamily="34" charset="0"/>
                <a:cs typeface="Arial" panose="020B0604020202020204" pitchFamily="34" charset="0"/>
                <a:hlinkClick r:id="rId3"/>
              </a:rPr>
              <a:t>http://www.medindia.net/news/new-app-exclusively-for-acne-sufferers-134141-1.htm</a:t>
            </a:r>
            <a:endParaRPr lang="en-US">
              <a:latin typeface="Arial" panose="020B0604020202020204" pitchFamily="34" charset="0"/>
              <a:cs typeface="Arial" panose="020B0604020202020204" pitchFamily="34" charset="0"/>
            </a:endParaRPr>
          </a:p>
          <a:p>
            <a:pPr marL="171450" lvl="0" indent="-171450">
              <a:buFont typeface="Arial" pitchFamily="34" charset="0"/>
              <a:buChar char="•"/>
              <a:defRPr/>
            </a:pPr>
            <a:r>
              <a:rPr lang="en-GB" b="1">
                <a:latin typeface="Arial" panose="020B0604020202020204" pitchFamily="34" charset="0"/>
                <a:cs typeface="Arial" panose="020B0604020202020204" pitchFamily="34" charset="0"/>
              </a:rPr>
              <a:t>Picking: </a:t>
            </a:r>
            <a:r>
              <a:rPr lang="en-GB">
                <a:latin typeface="Arial" panose="020B0604020202020204" pitchFamily="34" charset="0"/>
                <a:cs typeface="Arial" panose="020B0604020202020204" pitchFamily="34" charset="0"/>
              </a:rPr>
              <a:t>Poor hygiene and bad extraction techniques can lead to the spread of acne.</a:t>
            </a:r>
          </a:p>
          <a:p>
            <a:endParaRPr lang="en-US">
              <a:solidFill>
                <a:srgbClr val="000000"/>
              </a:solidFill>
              <a:latin typeface="Arial" panose="020B0604020202020204" pitchFamily="34" charset="0"/>
              <a:cs typeface="Arial" panose="020B0604020202020204" pitchFamily="34" charset="0"/>
            </a:endParaRPr>
          </a:p>
          <a:p>
            <a:pPr>
              <a:defRPr/>
            </a:pPr>
            <a:r>
              <a:rPr lang="en-US" b="1">
                <a:solidFill>
                  <a:srgbClr val="000000"/>
                </a:solidFill>
                <a:latin typeface="Arial" panose="020B0604020202020204" pitchFamily="34" charset="0"/>
                <a:cs typeface="Arial" panose="020B0604020202020204" pitchFamily="34" charset="0"/>
              </a:rPr>
              <a:t>References:</a:t>
            </a:r>
            <a:r>
              <a:rPr lang="en-US" b="1">
                <a:latin typeface="Arial" panose="020B0604020202020204" pitchFamily="34" charset="0"/>
                <a:cs typeface="Arial" panose="020B0604020202020204" pitchFamily="34" charset="0"/>
              </a:rPr>
              <a:t> </a:t>
            </a:r>
          </a:p>
          <a:p>
            <a:pPr marL="171450" indent="-171450">
              <a:buFont typeface="Arial" panose="020B0604020202020204" pitchFamily="34" charset="0"/>
              <a:buChar char="•"/>
              <a:defRPr/>
            </a:pPr>
            <a:r>
              <a:rPr lang="en-US" i="1">
                <a:latin typeface="Arial" panose="020B0604020202020204" pitchFamily="34" charset="0"/>
                <a:cs typeface="Arial" panose="020B0604020202020204" pitchFamily="34" charset="0"/>
              </a:rPr>
              <a:t>Vergou T, Mantzou E, Tseke P, et al. Association of thyroid autoimmunity with acne in adult women. J Eur Acad Dermatol Venereol. 2011 Apr 27.</a:t>
            </a:r>
          </a:p>
          <a:p>
            <a:pPr marL="171450" indent="-171450">
              <a:buFont typeface="Arial" panose="020B0604020202020204" pitchFamily="34" charset="0"/>
              <a:buChar char="•"/>
              <a:defRPr/>
            </a:pPr>
            <a:r>
              <a:rPr lang="en-US" u="sng">
                <a:latin typeface="Arial" panose="020B0604020202020204" pitchFamily="34" charset="0"/>
                <a:cs typeface="Arial" panose="020B0604020202020204" pitchFamily="34" charset="0"/>
                <a:hlinkClick r:id="rId4"/>
              </a:rPr>
              <a:t>http://www.ncbi.nlm.nih.gov/pubmed/22898209</a:t>
            </a:r>
            <a:endParaRPr lang="en-US" u="sng">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u="sng">
                <a:latin typeface="Arial" panose="020B0604020202020204" pitchFamily="34" charset="0"/>
                <a:cs typeface="Arial" panose="020B0604020202020204" pitchFamily="34" charset="0"/>
              </a:rPr>
              <a:t>http://www.aad.org/stories-and-news/news-releases/Growing-evidence-suggests-possible-link-between-diet-and-acne</a:t>
            </a:r>
          </a:p>
          <a:p>
            <a:pPr marL="171450" indent="-171450">
              <a:buFont typeface="Arial" panose="020B0604020202020204" pitchFamily="34" charset="0"/>
              <a:buChar char="•"/>
              <a:defRPr/>
            </a:pPr>
            <a:r>
              <a:rPr lang="en-US" u="sng">
                <a:latin typeface="Arial" panose="020B0604020202020204" pitchFamily="34" charset="0"/>
                <a:cs typeface="Arial" panose="020B0604020202020204" pitchFamily="34" charset="0"/>
                <a:hlinkClick r:id="rId5"/>
              </a:rPr>
              <a:t>http://www.skininc.com/skinscience/physiology/Long-term-Research-Links-Dairy-and-High-Sugar-Foods-to-Acne-200252611.html</a:t>
            </a:r>
            <a:endParaRPr lang="en-US" u="sng">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a:hlinkClick r:id="rId6"/>
              </a:rPr>
              <a:t>http://www.prevention.com/beauty/skin-care/adult-acne-causes-and-treatments</a:t>
            </a:r>
            <a:endParaRPr lang="en-US"/>
          </a:p>
          <a:p>
            <a:pPr marL="171450" indent="-171450">
              <a:buFont typeface="Arial" panose="020B0604020202020204" pitchFamily="34" charset="0"/>
              <a:buChar char="•"/>
              <a:defRPr/>
            </a:pPr>
            <a:endParaRPr lang="en-US" u="sng">
              <a:latin typeface="Arial" panose="020B0604020202020204" pitchFamily="34" charset="0"/>
              <a:cs typeface="Arial" panose="020B0604020202020204" pitchFamily="34" charset="0"/>
            </a:endParaRPr>
          </a:p>
          <a:p>
            <a:pPr eaLnBrk="1" hangingPunct="1">
              <a:lnSpc>
                <a:spcPct val="110000"/>
              </a:lnSpc>
              <a:defRPr/>
            </a:pPr>
            <a:r>
              <a:rPr lang="en-US" b="1">
                <a:latin typeface="Arial" panose="020B0604020202020204" pitchFamily="34" charset="0"/>
                <a:cs typeface="Arial" panose="020B0604020202020204" pitchFamily="34" charset="0"/>
              </a:rPr>
              <a:t>Extra Teachers Note:</a:t>
            </a:r>
          </a:p>
          <a:p>
            <a:pPr eaLnBrk="1" hangingPunct="1">
              <a:lnSpc>
                <a:spcPct val="110000"/>
              </a:lnSpc>
              <a:defRPr/>
            </a:pPr>
            <a:r>
              <a:rPr lang="en-US">
                <a:latin typeface="Arial" panose="020B0604020202020204" pitchFamily="34" charset="0"/>
                <a:cs typeface="Arial" panose="020B0604020202020204" pitchFamily="34" charset="0"/>
              </a:rPr>
              <a:t>Scientists have found a link between acne and insulin resistance, such as those patients with Polycystic Ovary Syndrome (PCOS). Due to these studies, literature is now showing the relationship between nutrition and the frequency of acne, especially with glycemic index and the consumption of dairy. More information maybe found here: </a:t>
            </a:r>
            <a:r>
              <a:rPr lang="en-US" u="sng">
                <a:solidFill>
                  <a:srgbClr val="FF0000"/>
                </a:solidFill>
                <a:latin typeface="Arial" panose="020B0604020202020204" pitchFamily="34" charset="0"/>
                <a:cs typeface="Arial" panose="020B0604020202020204" pitchFamily="34" charset="0"/>
                <a:hlinkClick r:id="rId7"/>
              </a:rPr>
              <a:t>http://www.skinandallergynews.com/index.php?id=372&amp;cHash=071010&amp;tx_ttnews[tt_news]=140673</a:t>
            </a:r>
            <a:endParaRPr lang="en-US" u="sng">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25DF06C7-BDE6-4C67-B882-1D1CB30D5E5B}" type="slidenum">
              <a:rPr lang="en-US" smtClean="0"/>
              <a:pPr>
                <a:defRPr/>
              </a:pPr>
              <a:t>27</a:t>
            </a:fld>
            <a:endParaRPr lang="en-US"/>
          </a:p>
        </p:txBody>
      </p:sp>
    </p:spTree>
    <p:extLst>
      <p:ext uri="{BB962C8B-B14F-4D97-AF65-F5344CB8AC3E}">
        <p14:creationId xmlns:p14="http://schemas.microsoft.com/office/powerpoint/2010/main" val="4177085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309563"/>
            <a:ext cx="5011738" cy="2819400"/>
          </a:xfrm>
          <a:prstGeom prst="rect">
            <a:avLst/>
          </a:prstGeom>
        </p:spPr>
      </p:sp>
      <p:sp>
        <p:nvSpPr>
          <p:cNvPr id="3" name="Notes Placeholder 2"/>
          <p:cNvSpPr>
            <a:spLocks noGrp="1"/>
          </p:cNvSpPr>
          <p:nvPr>
            <p:ph type="body" idx="1"/>
          </p:nvPr>
        </p:nvSpPr>
        <p:spPr>
          <a:xfrm>
            <a:off x="492334" y="3331211"/>
            <a:ext cx="5964238" cy="5586366"/>
          </a:xfrm>
        </p:spPr>
        <p:txBody>
          <a:bodyPr/>
          <a:lstStyle/>
          <a:p>
            <a:pPr defTabSz="924458">
              <a:defRPr/>
            </a:pPr>
            <a:r>
              <a:rPr lang="en-US" sz="1200" b="1">
                <a:latin typeface="Arial" panose="020B0604020202020204" pitchFamily="34" charset="0"/>
                <a:cs typeface="Arial" panose="020B0604020202020204" pitchFamily="34" charset="0"/>
              </a:rPr>
              <a:t>Undergraduate Instructor: </a:t>
            </a:r>
            <a:r>
              <a:rPr lang="en-US" baseline="0">
                <a:latin typeface="Arial" panose="020B0604020202020204" pitchFamily="34" charset="0"/>
                <a:cs typeface="Arial" panose="020B0604020202020204" pitchFamily="34" charset="0"/>
              </a:rPr>
              <a:t>Below is suggested narration for the acne video. It is set to play automatically</a:t>
            </a:r>
            <a:r>
              <a:rPr lang="en-US">
                <a:latin typeface="Arial" panose="020B0604020202020204" pitchFamily="34" charset="0"/>
                <a:cs typeface="Arial" panose="020B0604020202020204" pitchFamily="34" charset="0"/>
              </a:rPr>
              <a:t> and is </a:t>
            </a:r>
            <a:r>
              <a:rPr lang="en-US" baseline="0">
                <a:latin typeface="Arial" panose="020B0604020202020204" pitchFamily="34" charset="0"/>
                <a:cs typeface="Arial" panose="020B0604020202020204" pitchFamily="34" charset="0"/>
              </a:rPr>
              <a:t>about 1 ½ minutes in length.</a:t>
            </a:r>
          </a:p>
          <a:p>
            <a:pPr defTabSz="924458">
              <a:defRPr/>
            </a:pPr>
            <a:endParaRPr lang="en-US">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a:latin typeface="Arial" panose="020B0604020202020204" pitchFamily="34" charset="0"/>
                <a:cs typeface="Arial" panose="020B0604020202020204" pitchFamily="34" charset="0"/>
              </a:rPr>
              <a:t>On</a:t>
            </a:r>
            <a:r>
              <a:rPr lang="en-US" baseline="0">
                <a:latin typeface="Arial" panose="020B0604020202020204" pitchFamily="34" charset="0"/>
                <a:cs typeface="Arial" panose="020B0604020202020204" pitchFamily="34" charset="0"/>
              </a:rPr>
              <a:t> the skin we have tiny openings called pores that are openings to the follicle under the skin’s surface. Connected to the follicle are sebaceous glands filled with sebocytes and this gland continuously releases oil (sebum) into the follicle. The sebum then travels up the follicle and out on to the skin.</a:t>
            </a:r>
          </a:p>
          <a:p>
            <a:pPr marL="173336" indent="-173336" defTabSz="924458">
              <a:buFont typeface="Arial" panose="020B0604020202020204" pitchFamily="34" charset="0"/>
              <a:buChar char="•"/>
              <a:defRPr/>
            </a:pPr>
            <a:endParaRPr lang="en-US" baseline="0">
              <a:latin typeface="Arial" panose="020B0604020202020204" pitchFamily="34" charset="0"/>
              <a:cs typeface="Arial" panose="020B0604020202020204" pitchFamily="34" charset="0"/>
            </a:endParaRPr>
          </a:p>
          <a:p>
            <a:pPr marL="173336" indent="-173336">
              <a:buFont typeface="Arial" panose="020B0604020202020204" pitchFamily="34" charset="0"/>
              <a:buChar char="•"/>
              <a:defRPr/>
            </a:pPr>
            <a:r>
              <a:rPr lang="en-US" baseline="0">
                <a:latin typeface="Arial" panose="020B0604020202020204" pitchFamily="34" charset="0"/>
                <a:cs typeface="Arial" panose="020B0604020202020204" pitchFamily="34" charset="0"/>
              </a:rPr>
              <a:t>The follicle is lined with keratin producing cells that mix with the sebum as well as P. acnes bacteria. In a functional sebaceous follicle, this mixture flows up and out of the follicle. Unfortunately, the dead skin’s cells can actually block the pore opening, and the cells, oil and bacteria cannot get out</a:t>
            </a:r>
            <a:r>
              <a:rPr lang="en-US">
                <a:latin typeface="Arial" panose="020B0604020202020204" pitchFamily="34" charset="0"/>
                <a:cs typeface="Arial" panose="020B0604020202020204" pitchFamily="34" charset="0"/>
              </a:rPr>
              <a:t>; causing an impaction.</a:t>
            </a:r>
            <a:endParaRPr lang="en-US" baseline="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aseline="0">
                <a:latin typeface="Arial" panose="020B0604020202020204" pitchFamily="34" charset="0"/>
                <a:cs typeface="Arial" panose="020B0604020202020204" pitchFamily="34" charset="0"/>
              </a:rPr>
              <a:t>As the pressure begins to build up, the follicle begins to expand like a balloon. As it gets larger, tiny holes can form and bacteria along with other follicle contents can leak out into the dermis.</a:t>
            </a:r>
          </a:p>
          <a:p>
            <a:pPr marL="173336" indent="-173336" defTabSz="924458">
              <a:buFont typeface="Arial" panose="020B0604020202020204" pitchFamily="34" charset="0"/>
              <a:buChar char="•"/>
              <a:defRPr/>
            </a:pPr>
            <a:endParaRPr lang="en-US" baseline="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a:latin typeface="Arial" panose="020B0604020202020204" pitchFamily="34" charset="0"/>
                <a:cs typeface="Arial" panose="020B0604020202020204" pitchFamily="34" charset="0"/>
              </a:rPr>
              <a:t>The presence of bacteria triggers an immune response.</a:t>
            </a:r>
            <a:r>
              <a:rPr lang="en-US" baseline="0">
                <a:latin typeface="Arial" panose="020B0604020202020204" pitchFamily="34" charset="0"/>
                <a:cs typeface="Arial" panose="020B0604020202020204" pitchFamily="34" charset="0"/>
              </a:rPr>
              <a:t> This attracts </a:t>
            </a:r>
            <a:r>
              <a:rPr lang="en-US">
                <a:latin typeface="Arial" panose="020B0604020202020204" pitchFamily="34" charset="0"/>
                <a:cs typeface="Arial" panose="020B0604020202020204" pitchFamily="34" charset="0"/>
              </a:rPr>
              <a:t>white blood cells </a:t>
            </a:r>
            <a:r>
              <a:rPr lang="en-US" baseline="0">
                <a:latin typeface="Arial" panose="020B0604020202020204" pitchFamily="34" charset="0"/>
                <a:cs typeface="Arial" panose="020B0604020202020204" pitchFamily="34" charset="0"/>
              </a:rPr>
              <a:t>to come in and try to fix the problem – creating inflammation. During this time, the cells in the follicle begin to produce more keratin to try and close the opening. Next, we have more cells and more sebum that </a:t>
            </a:r>
            <a:r>
              <a:rPr lang="en-US">
                <a:latin typeface="Arial" panose="020B0604020202020204" pitchFamily="34" charset="0"/>
                <a:cs typeface="Arial" panose="020B0604020202020204" pitchFamily="34" charset="0"/>
              </a:rPr>
              <a:t>favor the growth of more </a:t>
            </a:r>
            <a:r>
              <a:rPr lang="en-US" baseline="0">
                <a:latin typeface="Arial" panose="020B0604020202020204" pitchFamily="34" charset="0"/>
                <a:cs typeface="Arial" panose="020B0604020202020204" pitchFamily="34" charset="0"/>
              </a:rPr>
              <a:t>bacteria; all of this building up in the follicle and eventually causing it to burst, releasing its contents and creating more inflammation in the skin.</a:t>
            </a:r>
            <a:r>
              <a:rPr lang="en-US">
                <a:latin typeface="Arial" panose="020B0604020202020204" pitchFamily="34" charset="0"/>
                <a:cs typeface="Arial" panose="020B0604020202020204" pitchFamily="34" charset="0"/>
              </a:rPr>
              <a:t> Then </a:t>
            </a:r>
            <a:r>
              <a:rPr lang="en-US" baseline="0">
                <a:latin typeface="Arial" panose="020B0604020202020204" pitchFamily="34" charset="0"/>
                <a:cs typeface="Arial" panose="020B0604020202020204" pitchFamily="34" charset="0"/>
              </a:rPr>
              <a:t>we begin to see the presence of acne lesions such as papules.</a:t>
            </a:r>
          </a:p>
          <a:p>
            <a:pPr marL="173336" indent="-173336" defTabSz="924458">
              <a:buFont typeface="Arial" panose="020B0604020202020204" pitchFamily="34" charset="0"/>
              <a:buChar char="•"/>
              <a:defRPr/>
            </a:pPr>
            <a:endParaRPr lang="en-US" baseline="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a:latin typeface="Arial" panose="020B0604020202020204" pitchFamily="34" charset="0"/>
                <a:cs typeface="Arial" panose="020B0604020202020204" pitchFamily="34" charset="0"/>
              </a:rPr>
              <a:t>In some individuals, this process becomes a vicious cycle and leads to extensive acne and significant damage to the skin such as scarring. </a:t>
            </a:r>
          </a:p>
          <a:p>
            <a:pPr marL="173336" indent="-173336" defTabSz="924458">
              <a:buFont typeface="Arial" panose="020B0604020202020204" pitchFamily="34" charset="0"/>
              <a:buChar char="•"/>
              <a:defRPr/>
            </a:pPr>
            <a:endParaRPr lang="en-US">
              <a:latin typeface="Arial" panose="020B0604020202020204" pitchFamily="34" charset="0"/>
              <a:cs typeface="Arial" panose="020B0604020202020204" pitchFamily="34" charset="0"/>
            </a:endParaRPr>
          </a:p>
          <a:p>
            <a:pPr defTabSz="924458">
              <a:defRPr/>
            </a:pPr>
            <a:r>
              <a:rPr lang="en-US" b="1">
                <a:latin typeface="Arial" panose="020B0604020202020204" pitchFamily="34" charset="0"/>
                <a:cs typeface="Arial" panose="020B0604020202020204" pitchFamily="34" charset="0"/>
              </a:rPr>
              <a:t>Link:</a:t>
            </a:r>
            <a:r>
              <a:rPr lang="en-US" b="1" baseline="0">
                <a:latin typeface="Arial" panose="020B0604020202020204" pitchFamily="34" charset="0"/>
                <a:cs typeface="Arial" panose="020B0604020202020204" pitchFamily="34" charset="0"/>
              </a:rPr>
              <a:t> </a:t>
            </a:r>
            <a:r>
              <a:rPr lang="en-US" baseline="0">
                <a:latin typeface="Arial" panose="020B0604020202020204" pitchFamily="34" charset="0"/>
                <a:cs typeface="Arial" panose="020B0604020202020204" pitchFamily="34" charset="0"/>
              </a:rPr>
              <a:t>Let’s review the types of acne lesions we may see on the skin.</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EBBBB35-1541-4738-8405-88E7A015355F}" type="slidenum">
              <a:rPr lang="en-US" smtClean="0"/>
              <a:pPr>
                <a:defRPr/>
              </a:pPr>
              <a:t>28</a:t>
            </a:fld>
            <a:endParaRPr lang="en-US"/>
          </a:p>
        </p:txBody>
      </p:sp>
    </p:spTree>
    <p:extLst>
      <p:ext uri="{BB962C8B-B14F-4D97-AF65-F5344CB8AC3E}">
        <p14:creationId xmlns:p14="http://schemas.microsoft.com/office/powerpoint/2010/main" val="2043058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486698" y="4400550"/>
            <a:ext cx="5884605" cy="4459246"/>
          </a:xfrm>
        </p:spPr>
        <p:txBody>
          <a:bodyPr/>
          <a:lstStyle/>
          <a:p>
            <a:pPr>
              <a:spcBef>
                <a:spcPct val="0"/>
              </a:spcBef>
            </a:pPr>
            <a:r>
              <a:rPr lang="en-US" b="1" err="1">
                <a:latin typeface="Arial" panose="020B0604020202020204" pitchFamily="34" charset="0"/>
                <a:cs typeface="Arial" panose="020B0604020202020204" pitchFamily="34" charset="0"/>
              </a:rPr>
              <a:t>Comedone</a:t>
            </a:r>
            <a:r>
              <a:rPr lang="en-US">
                <a:latin typeface="Arial" panose="020B0604020202020204" pitchFamily="34" charset="0"/>
                <a:cs typeface="Arial" panose="020B0604020202020204" pitchFamily="34" charset="0"/>
              </a:rPr>
              <a:t> (plural </a:t>
            </a:r>
            <a:r>
              <a:rPr lang="en-US" err="1">
                <a:latin typeface="Arial" panose="020B0604020202020204" pitchFamily="34" charset="0"/>
                <a:cs typeface="Arial" panose="020B0604020202020204" pitchFamily="34" charset="0"/>
              </a:rPr>
              <a:t>comedones</a:t>
            </a:r>
            <a:r>
              <a:rPr lang="en-US">
                <a:latin typeface="Arial" panose="020B0604020202020204" pitchFamily="34" charset="0"/>
                <a:cs typeface="Arial" panose="020B0604020202020204" pitchFamily="34" charset="0"/>
              </a:rPr>
              <a:t>)</a:t>
            </a:r>
          </a:p>
          <a:p>
            <a:pPr>
              <a:spcBef>
                <a:spcPct val="0"/>
              </a:spcBef>
            </a:pPr>
            <a:r>
              <a:rPr lang="en-US">
                <a:latin typeface="Arial" panose="020B0604020202020204" pitchFamily="34" charset="0"/>
                <a:cs typeface="Arial" panose="020B0604020202020204" pitchFamily="34" charset="0"/>
              </a:rPr>
              <a:t>A </a:t>
            </a:r>
            <a:r>
              <a:rPr lang="en-US" err="1">
                <a:latin typeface="Arial" panose="020B0604020202020204" pitchFamily="34" charset="0"/>
                <a:cs typeface="Arial" panose="020B0604020202020204" pitchFamily="34" charset="0"/>
              </a:rPr>
              <a:t>comedone</a:t>
            </a:r>
            <a:r>
              <a:rPr lang="en-US">
                <a:latin typeface="Arial" panose="020B0604020202020204" pitchFamily="34" charset="0"/>
                <a:cs typeface="Arial" panose="020B0604020202020204" pitchFamily="34" charset="0"/>
              </a:rPr>
              <a:t> is a sebaceous follicle plugged with </a:t>
            </a:r>
            <a:r>
              <a:rPr lang="en-US" b="1">
                <a:latin typeface="Arial" panose="020B0604020202020204" pitchFamily="34" charset="0"/>
                <a:cs typeface="Arial" panose="020B0604020202020204" pitchFamily="34" charset="0"/>
              </a:rPr>
              <a:t>sebum</a:t>
            </a:r>
            <a:r>
              <a:rPr lang="en-US">
                <a:latin typeface="Arial" panose="020B0604020202020204" pitchFamily="34" charset="0"/>
                <a:cs typeface="Arial" panose="020B0604020202020204" pitchFamily="34" charset="0"/>
              </a:rPr>
              <a:t>, dead cells from inside the sebaceous follicle, tiny hairs, and sometimes bacteria. When a </a:t>
            </a:r>
            <a:r>
              <a:rPr lang="en-US" err="1">
                <a:latin typeface="Arial" panose="020B0604020202020204" pitchFamily="34" charset="0"/>
                <a:cs typeface="Arial" panose="020B0604020202020204" pitchFamily="34" charset="0"/>
              </a:rPr>
              <a:t>comedone</a:t>
            </a:r>
            <a:r>
              <a:rPr lang="en-US">
                <a:latin typeface="Arial" panose="020B0604020202020204" pitchFamily="34" charset="0"/>
                <a:cs typeface="Arial" panose="020B0604020202020204" pitchFamily="34" charset="0"/>
              </a:rPr>
              <a:t> is open, it is commonly called a </a:t>
            </a:r>
            <a:r>
              <a:rPr lang="en-US" b="1">
                <a:latin typeface="Arial" panose="020B0604020202020204" pitchFamily="34" charset="0"/>
                <a:cs typeface="Arial" panose="020B0604020202020204" pitchFamily="34" charset="0"/>
              </a:rPr>
              <a:t>blackhead</a:t>
            </a:r>
            <a:r>
              <a:rPr lang="en-US">
                <a:latin typeface="Arial" panose="020B0604020202020204" pitchFamily="34" charset="0"/>
                <a:cs typeface="Arial" panose="020B0604020202020204" pitchFamily="34" charset="0"/>
              </a:rPr>
              <a:t> because the surface of the plug in the follicle has a blackish appearance due to oxidation. These are the most common lesions skin therapists work on. They are non-inflamed lesions at this stage and the goal of the professional is to remove them to prevent further problems and development into pimples.</a:t>
            </a:r>
          </a:p>
          <a:p>
            <a:pPr>
              <a:spcBef>
                <a:spcPct val="0"/>
              </a:spcBef>
            </a:pPr>
            <a:endParaRPr lang="en-US">
              <a:latin typeface="Arial" panose="020B0604020202020204" pitchFamily="34" charset="0"/>
              <a:cs typeface="Arial" panose="020B0604020202020204" pitchFamily="34" charset="0"/>
            </a:endParaRPr>
          </a:p>
          <a:p>
            <a:pPr>
              <a:spcBef>
                <a:spcPct val="0"/>
              </a:spcBef>
            </a:pPr>
            <a:r>
              <a:rPr lang="en-US" b="1">
                <a:latin typeface="Arial" panose="020B0604020202020204" pitchFamily="34" charset="0"/>
                <a:cs typeface="Arial" panose="020B0604020202020204" pitchFamily="34" charset="0"/>
              </a:rPr>
              <a:t>Ask the group: </a:t>
            </a:r>
            <a:r>
              <a:rPr lang="en-US">
                <a:latin typeface="Arial" panose="020B0604020202020204" pitchFamily="34" charset="0"/>
                <a:cs typeface="Arial" panose="020B0604020202020204" pitchFamily="34" charset="0"/>
              </a:rPr>
              <a:t>What could we do to treat </a:t>
            </a:r>
            <a:r>
              <a:rPr lang="en-US" err="1">
                <a:latin typeface="Arial" panose="020B0604020202020204" pitchFamily="34" charset="0"/>
                <a:cs typeface="Arial" panose="020B0604020202020204" pitchFamily="34" charset="0"/>
              </a:rPr>
              <a:t>comedones</a:t>
            </a:r>
            <a:r>
              <a:rPr lang="en-US">
                <a:latin typeface="Arial" panose="020B0604020202020204" pitchFamily="34" charset="0"/>
                <a:cs typeface="Arial" panose="020B0604020202020204" pitchFamily="34" charset="0"/>
              </a:rPr>
              <a:t>? Extractions, that’s right! </a:t>
            </a:r>
          </a:p>
          <a:p>
            <a:pPr>
              <a:spcBef>
                <a:spcPct val="0"/>
              </a:spcBef>
            </a:pPr>
            <a:endParaRPr lang="en-US">
              <a:latin typeface="Arial" panose="020B0604020202020204" pitchFamily="34" charset="0"/>
              <a:cs typeface="Arial" panose="020B0604020202020204" pitchFamily="34" charset="0"/>
            </a:endParaRPr>
          </a:p>
          <a:p>
            <a:pPr>
              <a:spcBef>
                <a:spcPct val="0"/>
              </a:spcBef>
            </a:pPr>
            <a:r>
              <a:rPr lang="en-US">
                <a:latin typeface="Arial" panose="020B0604020202020204" pitchFamily="34" charset="0"/>
                <a:cs typeface="Arial" panose="020B0604020202020204" pitchFamily="34" charset="0"/>
              </a:rPr>
              <a:t>A closed </a:t>
            </a:r>
            <a:r>
              <a:rPr lang="en-US" err="1">
                <a:latin typeface="Arial" panose="020B0604020202020204" pitchFamily="34" charset="0"/>
                <a:cs typeface="Arial" panose="020B0604020202020204" pitchFamily="34" charset="0"/>
              </a:rPr>
              <a:t>comedone</a:t>
            </a:r>
            <a:r>
              <a:rPr lang="en-US">
                <a:latin typeface="Arial" panose="020B0604020202020204" pitchFamily="34" charset="0"/>
                <a:cs typeface="Arial" panose="020B0604020202020204" pitchFamily="34" charset="0"/>
              </a:rPr>
              <a:t> is commonly called a whitehead; its appearance is that of a skin-colored or slightly inflamed "bump" in the skin. The whitehead differs in color from the blackhead because the opening of the plugged sebaceous follicle to the skin’s surface is closed or very narrow, in contrast to the distended follicular opening of the blackhead.</a:t>
            </a:r>
          </a:p>
          <a:p>
            <a:pPr>
              <a:spcBef>
                <a:spcPct val="0"/>
              </a:spcBef>
            </a:pPr>
            <a:endParaRPr lang="en-US">
              <a:latin typeface="Arial" panose="020B0604020202020204" pitchFamily="34" charset="0"/>
              <a:cs typeface="Arial" panose="020B0604020202020204" pitchFamily="34" charset="0"/>
            </a:endParaRPr>
          </a:p>
          <a:p>
            <a:pPr>
              <a:spcBef>
                <a:spcPct val="0"/>
              </a:spcBef>
            </a:pPr>
            <a:r>
              <a:rPr lang="en-US">
                <a:latin typeface="Arial" panose="020B0604020202020204" pitchFamily="34" charset="0"/>
                <a:cs typeface="Arial" panose="020B0604020202020204" pitchFamily="34" charset="0"/>
              </a:rPr>
              <a:t>A </a:t>
            </a:r>
            <a:r>
              <a:rPr lang="en-US" err="1">
                <a:latin typeface="Arial" panose="020B0604020202020204" pitchFamily="34" charset="0"/>
                <a:cs typeface="Arial" panose="020B0604020202020204" pitchFamily="34" charset="0"/>
              </a:rPr>
              <a:t>milia</a:t>
            </a:r>
            <a:r>
              <a:rPr lang="en-US" baseline="0">
                <a:latin typeface="Arial" panose="020B0604020202020204" pitchFamily="34" charset="0"/>
                <a:cs typeface="Arial" panose="020B0604020202020204" pitchFamily="34" charset="0"/>
              </a:rPr>
              <a:t> is </a:t>
            </a:r>
            <a:r>
              <a:rPr lang="en-US">
                <a:latin typeface="Arial" panose="020B0604020202020204" pitchFamily="34" charset="0"/>
                <a:cs typeface="Arial" panose="020B0604020202020204" pitchFamily="34" charset="0"/>
              </a:rPr>
              <a:t>a </a:t>
            </a:r>
            <a:r>
              <a:rPr lang="en-US" b="1">
                <a:latin typeface="Arial" panose="020B0604020202020204" pitchFamily="34" charset="0"/>
                <a:cs typeface="Arial" panose="020B0604020202020204" pitchFamily="34" charset="0"/>
              </a:rPr>
              <a:t>non-inflammatory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comedone</a:t>
            </a:r>
            <a:r>
              <a:rPr lang="en-US">
                <a:latin typeface="Arial" panose="020B0604020202020204" pitchFamily="34" charset="0"/>
                <a:cs typeface="Arial" panose="020B0604020202020204" pitchFamily="34" charset="0"/>
              </a:rPr>
              <a:t> with a white center (hardened sebum deposit) which</a:t>
            </a:r>
            <a:r>
              <a:rPr lang="en-US" baseline="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may need to be lanced to extract, state law will determine if this is done by the skin therapist or not. If you cannot use a lancet, you may wish to use hydroxy acids and mechanical brush cleansing and build this in with exfoliating products to use at home.</a:t>
            </a:r>
          </a:p>
        </p:txBody>
      </p:sp>
      <p:sp>
        <p:nvSpPr>
          <p:cNvPr id="4" name="Slide Number Placeholder 3"/>
          <p:cNvSpPr>
            <a:spLocks noGrp="1"/>
          </p:cNvSpPr>
          <p:nvPr>
            <p:ph type="sldNum" sz="quarter" idx="10"/>
          </p:nvPr>
        </p:nvSpPr>
        <p:spPr/>
        <p:txBody>
          <a:bodyPr/>
          <a:lstStyle/>
          <a:p>
            <a:fld id="{8098B896-5FDF-4D46-8AEB-CB9117B82F5F}" type="slidenum">
              <a:rPr lang="en-US" smtClean="0"/>
              <a:t>29</a:t>
            </a:fld>
            <a:endParaRPr lang="en-US"/>
          </a:p>
        </p:txBody>
      </p:sp>
    </p:spTree>
    <p:extLst>
      <p:ext uri="{BB962C8B-B14F-4D97-AF65-F5344CB8AC3E}">
        <p14:creationId xmlns:p14="http://schemas.microsoft.com/office/powerpoint/2010/main" val="401760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4000">
                <a:solidFill>
                  <a:schemeClr val="tx1"/>
                </a:solidFill>
                <a:latin typeface="Arial" charset="0"/>
              </a:defRPr>
            </a:lvl1pPr>
            <a:lvl2pPr marL="742950" indent="-285750" defTabSz="930275">
              <a:defRPr sz="4000">
                <a:solidFill>
                  <a:schemeClr val="tx1"/>
                </a:solidFill>
                <a:latin typeface="Arial" charset="0"/>
              </a:defRPr>
            </a:lvl2pPr>
            <a:lvl3pPr marL="1143000" indent="-228600" defTabSz="930275">
              <a:defRPr sz="4000">
                <a:solidFill>
                  <a:schemeClr val="tx1"/>
                </a:solidFill>
                <a:latin typeface="Arial" charset="0"/>
              </a:defRPr>
            </a:lvl3pPr>
            <a:lvl4pPr marL="1600200" indent="-228600" defTabSz="930275">
              <a:defRPr sz="4000">
                <a:solidFill>
                  <a:schemeClr val="tx1"/>
                </a:solidFill>
                <a:latin typeface="Arial" charset="0"/>
              </a:defRPr>
            </a:lvl4pPr>
            <a:lvl5pPr marL="2057400" indent="-228600" defTabSz="930275">
              <a:defRPr sz="4000">
                <a:solidFill>
                  <a:schemeClr val="tx1"/>
                </a:solidFill>
                <a:latin typeface="Arial" charset="0"/>
              </a:defRPr>
            </a:lvl5pPr>
            <a:lvl6pPr marL="2514600" indent="-228600" defTabSz="930275" eaLnBrk="0" fontAlgn="base" hangingPunct="0">
              <a:spcBef>
                <a:spcPct val="0"/>
              </a:spcBef>
              <a:spcAft>
                <a:spcPct val="0"/>
              </a:spcAft>
              <a:defRPr sz="4000">
                <a:solidFill>
                  <a:schemeClr val="tx1"/>
                </a:solidFill>
                <a:latin typeface="Arial" charset="0"/>
              </a:defRPr>
            </a:lvl6pPr>
            <a:lvl7pPr marL="2971800" indent="-228600" defTabSz="930275" eaLnBrk="0" fontAlgn="base" hangingPunct="0">
              <a:spcBef>
                <a:spcPct val="0"/>
              </a:spcBef>
              <a:spcAft>
                <a:spcPct val="0"/>
              </a:spcAft>
              <a:defRPr sz="4000">
                <a:solidFill>
                  <a:schemeClr val="tx1"/>
                </a:solidFill>
                <a:latin typeface="Arial" charset="0"/>
              </a:defRPr>
            </a:lvl7pPr>
            <a:lvl8pPr marL="3429000" indent="-228600" defTabSz="930275" eaLnBrk="0" fontAlgn="base" hangingPunct="0">
              <a:spcBef>
                <a:spcPct val="0"/>
              </a:spcBef>
              <a:spcAft>
                <a:spcPct val="0"/>
              </a:spcAft>
              <a:defRPr sz="4000">
                <a:solidFill>
                  <a:schemeClr val="tx1"/>
                </a:solidFill>
                <a:latin typeface="Arial" charset="0"/>
              </a:defRPr>
            </a:lvl8pPr>
            <a:lvl9pPr marL="3886200" indent="-228600" defTabSz="930275" eaLnBrk="0" fontAlgn="base" hangingPunct="0">
              <a:spcBef>
                <a:spcPct val="0"/>
              </a:spcBef>
              <a:spcAft>
                <a:spcPct val="0"/>
              </a:spcAft>
              <a:defRPr sz="4000">
                <a:solidFill>
                  <a:schemeClr val="tx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D2CCF95A-68A2-4496-BC41-87B0CDC69035}"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3027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147" name="Rectangle 2"/>
          <p:cNvSpPr>
            <a:spLocks noGrp="1" noRot="1" noChangeAspect="1" noChangeArrowheads="1" noTextEdit="1"/>
          </p:cNvSpPr>
          <p:nvPr>
            <p:ph type="sldImg"/>
          </p:nvPr>
        </p:nvSpPr>
        <p:spPr>
          <a:xfrm>
            <a:off x="685800" y="1143000"/>
            <a:ext cx="5486400" cy="3086100"/>
          </a:xfrm>
          <a:ln/>
        </p:spPr>
      </p:sp>
      <p:sp>
        <p:nvSpPr>
          <p:cNvPr id="134148" name="Rectangle 3"/>
          <p:cNvSpPr>
            <a:spLocks noGrp="1" noChangeArrowheads="1"/>
          </p:cNvSpPr>
          <p:nvPr>
            <p:ph type="body" idx="1"/>
          </p:nvPr>
        </p:nvSpPr>
        <p:spPr>
          <a:xfrm>
            <a:off x="858838" y="4416426"/>
            <a:ext cx="5140325" cy="4120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panose="020B0604020202020204" pitchFamily="34" charset="0"/>
                <a:cs typeface="Arial" panose="020B0604020202020204" pitchFamily="34" charset="0"/>
              </a:rPr>
              <a:t>In addition to understanding the skin types and conditions normally present on the skin, there are some common disorders that you may encounter in the skin treatment center</a:t>
            </a:r>
            <a:r>
              <a:rPr lang="en-US" baseline="0">
                <a:latin typeface="Arial" panose="020B0604020202020204" pitchFamily="34" charset="0"/>
                <a:cs typeface="Arial" panose="020B0604020202020204" pitchFamily="34" charset="0"/>
              </a:rPr>
              <a:t>. It’s important to be familiar with these and to know when you may need to refer a client to a doctor for a diagnosis. </a:t>
            </a:r>
          </a:p>
          <a:p>
            <a:endParaRPr lang="en-US">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Please note that you are not a doctor and should not be diagnosing. If you suspect something could be infectious refer them to their physician or check if they have already been diagnosed.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There are many disorders, these are just a few that you may see in the treatment room to understand and be aware of.</a:t>
            </a:r>
          </a:p>
          <a:p>
            <a:endParaRPr lang="en-US" b="0">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Optional write on board – these sites are for the student’s extra research and home study:</a:t>
            </a:r>
            <a:endParaRPr lang="en-US">
              <a:latin typeface="Arial" panose="020B0604020202020204" pitchFamily="34" charset="0"/>
              <a:cs typeface="Arial" panose="020B0604020202020204" pitchFamily="34" charset="0"/>
            </a:endParaRPr>
          </a:p>
          <a:p>
            <a:r>
              <a:rPr lang="en-US" b="1" u="sng">
                <a:latin typeface="Arial" panose="020B0604020202020204" pitchFamily="34" charset="0"/>
                <a:cs typeface="Arial" panose="020B0604020202020204" pitchFamily="34" charset="0"/>
                <a:hlinkClick r:id="rId3"/>
              </a:rPr>
              <a:t>www.skinsite.com</a:t>
            </a:r>
            <a:r>
              <a:rPr lang="en-US" b="1">
                <a:latin typeface="Arial" panose="020B0604020202020204" pitchFamily="34" charset="0"/>
                <a:cs typeface="Arial" panose="020B0604020202020204" pitchFamily="34" charset="0"/>
              </a:rPr>
              <a:t> – the Skin Site</a:t>
            </a:r>
            <a:r>
              <a:rPr lang="en-US" b="1">
                <a:latin typeface="Arial" panose="020B0604020202020204" pitchFamily="34" charset="0"/>
                <a:cs typeface="Arial" panose="020B0604020202020204" pitchFamily="34" charset="0"/>
                <a:sym typeface="Symbol" pitchFamily="18" charset="2"/>
              </a:rPr>
              <a:t></a:t>
            </a:r>
            <a:endParaRPr lang="en-US">
              <a:latin typeface="Arial" panose="020B0604020202020204" pitchFamily="34" charset="0"/>
              <a:cs typeface="Arial" panose="020B0604020202020204" pitchFamily="34" charset="0"/>
            </a:endParaRPr>
          </a:p>
          <a:p>
            <a:r>
              <a:rPr lang="en-US" b="1" u="sng">
                <a:latin typeface="Arial" panose="020B0604020202020204" pitchFamily="34" charset="0"/>
                <a:cs typeface="Arial" panose="020B0604020202020204" pitchFamily="34" charset="0"/>
                <a:hlinkClick r:id="rId4"/>
              </a:rPr>
              <a:t>www.aad.org</a:t>
            </a:r>
            <a:r>
              <a:rPr lang="en-US" b="1">
                <a:latin typeface="Arial" panose="020B0604020202020204" pitchFamily="34" charset="0"/>
                <a:cs typeface="Arial" panose="020B0604020202020204" pitchFamily="34" charset="0"/>
              </a:rPr>
              <a:t> – American Academy of Dermatology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132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579374"/>
            <a:ext cx="5486400" cy="3421626"/>
          </a:xfrm>
        </p:spPr>
        <p:txBody>
          <a:bodyPr/>
          <a:lstStyle/>
          <a:p>
            <a:pPr>
              <a:defRPr/>
            </a:pPr>
            <a:r>
              <a:rPr lang="en-US">
                <a:latin typeface="Arial" pitchFamily="34" charset="0"/>
                <a:cs typeface="Arial" pitchFamily="34" charset="0"/>
              </a:rPr>
              <a:t>A </a:t>
            </a:r>
            <a:r>
              <a:rPr lang="en-US" b="1" i="1">
                <a:latin typeface="Arial" pitchFamily="34" charset="0"/>
                <a:cs typeface="Arial" pitchFamily="34" charset="0"/>
              </a:rPr>
              <a:t>papule</a:t>
            </a:r>
            <a:r>
              <a:rPr lang="en-US">
                <a:latin typeface="Arial" pitchFamily="34" charset="0"/>
                <a:cs typeface="Arial" pitchFamily="34" charset="0"/>
              </a:rPr>
              <a:t> occurs when there is a high break in the follicle wall, this then empties into the dermis, white blood cells attach and a sore red lesion is </a:t>
            </a:r>
          </a:p>
          <a:p>
            <a:pPr>
              <a:defRPr/>
            </a:pPr>
            <a:r>
              <a:rPr lang="en-US">
                <a:latin typeface="Arial" pitchFamily="34" charset="0"/>
                <a:cs typeface="Arial" pitchFamily="34" charset="0"/>
              </a:rPr>
              <a:t>felt.</a:t>
            </a:r>
            <a:r>
              <a:rPr lang="en-US" b="1">
                <a:latin typeface="Arial" pitchFamily="34" charset="0"/>
                <a:cs typeface="Arial" pitchFamily="34" charset="0"/>
              </a:rPr>
              <a:t> Papules </a:t>
            </a:r>
            <a:r>
              <a:rPr lang="en-US">
                <a:latin typeface="Arial" pitchFamily="34" charset="0"/>
                <a:cs typeface="Arial" pitchFamily="34" charset="0"/>
              </a:rPr>
              <a:t>may last 5-10 days, depending on their activity. </a:t>
            </a:r>
          </a:p>
          <a:p>
            <a:pPr>
              <a:defRPr/>
            </a:pPr>
            <a:endParaRPr lang="en-US" b="1">
              <a:latin typeface="Arial" pitchFamily="34" charset="0"/>
              <a:cs typeface="Arial" pitchFamily="34" charset="0"/>
            </a:endParaRPr>
          </a:p>
          <a:p>
            <a:pPr>
              <a:defRPr/>
            </a:pPr>
            <a:r>
              <a:rPr lang="en-US">
                <a:latin typeface="Arial" pitchFamily="34" charset="0"/>
                <a:cs typeface="Arial" pitchFamily="34" charset="0"/>
              </a:rPr>
              <a:t>The papule develops into a </a:t>
            </a:r>
            <a:r>
              <a:rPr lang="en-US" b="1" i="1">
                <a:latin typeface="Arial" pitchFamily="34" charset="0"/>
                <a:cs typeface="Arial" pitchFamily="34" charset="0"/>
              </a:rPr>
              <a:t>pustule</a:t>
            </a:r>
            <a:r>
              <a:rPr lang="en-US">
                <a:latin typeface="Arial" pitchFamily="34" charset="0"/>
                <a:cs typeface="Arial" pitchFamily="34" charset="0"/>
              </a:rPr>
              <a:t> as white blood cells attack, pus is produced, and a yellow cap of pus is visible on the surface of the skin. </a:t>
            </a:r>
          </a:p>
          <a:p>
            <a:pPr>
              <a:defRPr/>
            </a:pPr>
            <a:r>
              <a:rPr lang="en-US" b="1">
                <a:latin typeface="Arial" pitchFamily="34" charset="0"/>
                <a:cs typeface="Arial" pitchFamily="34" charset="0"/>
              </a:rPr>
              <a:t>Pustules </a:t>
            </a:r>
            <a:r>
              <a:rPr lang="en-US">
                <a:latin typeface="Arial" pitchFamily="34" charset="0"/>
                <a:cs typeface="Arial" pitchFamily="34" charset="0"/>
              </a:rPr>
              <a:t>may last for 5 or 6 days, depending on how active they are. Both papules and pustules may resolve into a </a:t>
            </a:r>
            <a:r>
              <a:rPr lang="en-US" b="1">
                <a:latin typeface="Arial" pitchFamily="34" charset="0"/>
                <a:cs typeface="Arial" pitchFamily="34" charset="0"/>
              </a:rPr>
              <a:t>macule</a:t>
            </a:r>
            <a:r>
              <a:rPr lang="en-US">
                <a:latin typeface="Arial" pitchFamily="34" charset="0"/>
                <a:cs typeface="Arial" pitchFamily="34" charset="0"/>
              </a:rPr>
              <a:t> that can persist </a:t>
            </a:r>
          </a:p>
          <a:p>
            <a:pPr>
              <a:defRPr/>
            </a:pPr>
            <a:r>
              <a:rPr lang="en-US">
                <a:latin typeface="Arial" pitchFamily="34" charset="0"/>
                <a:cs typeface="Arial" pitchFamily="34" charset="0"/>
              </a:rPr>
              <a:t>for several weeks and contribute to the "inflamed" look of acne. We would not extract these lesions, however we can still offer treatments to reduce inflammation, exfoliate and treat. This level of acne may need to</a:t>
            </a:r>
            <a:r>
              <a:rPr lang="en-US" baseline="0">
                <a:latin typeface="Arial" pitchFamily="34" charset="0"/>
                <a:cs typeface="Arial" pitchFamily="34" charset="0"/>
              </a:rPr>
              <a:t> be referred to a dermatologist for treatment. </a:t>
            </a:r>
            <a:endParaRPr lang="en-US">
              <a:latin typeface="Arial" pitchFamily="34" charset="0"/>
              <a:cs typeface="Arial" pitchFamily="34" charset="0"/>
            </a:endParaRPr>
          </a:p>
          <a:p>
            <a:pPr marL="462229" indent="-462229">
              <a:defRPr/>
            </a:pPr>
            <a:endParaRPr lang="en-US">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fld id="{8098B896-5FDF-4D46-8AEB-CB9117B82F5F}" type="slidenum">
              <a:rPr lang="en-US" smtClean="0"/>
              <a:t>30</a:t>
            </a:fld>
            <a:endParaRPr lang="en-US"/>
          </a:p>
        </p:txBody>
      </p:sp>
    </p:spTree>
    <p:extLst>
      <p:ext uri="{BB962C8B-B14F-4D97-AF65-F5344CB8AC3E}">
        <p14:creationId xmlns:p14="http://schemas.microsoft.com/office/powerpoint/2010/main" val="2181714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395416" y="4400550"/>
            <a:ext cx="6067168" cy="4529598"/>
          </a:xfrm>
        </p:spPr>
        <p:txBody>
          <a:bodyPr/>
          <a:lstStyle/>
          <a:p>
            <a:pPr>
              <a:spcBef>
                <a:spcPct val="0"/>
              </a:spcBef>
            </a:pPr>
            <a:r>
              <a:rPr lang="en-US" sz="1200" b="1">
                <a:latin typeface="Arial" panose="020B0604020202020204" pitchFamily="34" charset="0"/>
                <a:cs typeface="Arial" panose="020B0604020202020204" pitchFamily="34" charset="0"/>
              </a:rPr>
              <a:t>Nodule</a:t>
            </a:r>
          </a:p>
          <a:p>
            <a:pPr>
              <a:spcBef>
                <a:spcPct val="0"/>
              </a:spcBef>
            </a:pPr>
            <a:r>
              <a:rPr lang="en-US" sz="1200">
                <a:latin typeface="Arial" panose="020B0604020202020204" pitchFamily="34" charset="0"/>
                <a:cs typeface="Arial" panose="020B0604020202020204" pitchFamily="34" charset="0"/>
              </a:rPr>
              <a:t>A nodule is a solid, dome-shaped or irregularly-shaped lesion</a:t>
            </a:r>
            <a:r>
              <a:rPr lang="en-US" sz="1200" baseline="0">
                <a:latin typeface="Arial" panose="020B0604020202020204" pitchFamily="34" charset="0"/>
                <a:cs typeface="Arial" panose="020B0604020202020204" pitchFamily="34" charset="0"/>
              </a:rPr>
              <a:t>. It is </a:t>
            </a:r>
            <a:r>
              <a:rPr lang="en-US" sz="1200">
                <a:latin typeface="Arial" panose="020B0604020202020204" pitchFamily="34" charset="0"/>
                <a:cs typeface="Arial" panose="020B0604020202020204" pitchFamily="34" charset="0"/>
              </a:rPr>
              <a:t>characterized by inflammation</a:t>
            </a:r>
            <a:r>
              <a:rPr lang="en-US" sz="1200" baseline="0">
                <a:latin typeface="Arial" panose="020B0604020202020204" pitchFamily="34" charset="0"/>
                <a:cs typeface="Arial" panose="020B0604020202020204" pitchFamily="34" charset="0"/>
              </a:rPr>
              <a:t> which </a:t>
            </a:r>
            <a:r>
              <a:rPr lang="en-US" sz="1200">
                <a:latin typeface="Arial" panose="020B0604020202020204" pitchFamily="34" charset="0"/>
                <a:cs typeface="Arial" panose="020B0604020202020204" pitchFamily="34" charset="0"/>
              </a:rPr>
              <a:t>extends into deeper layers of the skin and may cause tissue destruction that results in scarring. A nodule may be very painful. Nodular acne is a severe form of acne that may not respond to therapies other than Isotretinoin. </a:t>
            </a:r>
          </a:p>
          <a:p>
            <a:pPr>
              <a:spcBef>
                <a:spcPct val="0"/>
              </a:spcBef>
            </a:pPr>
            <a:endParaRPr lang="en-US" sz="1200" b="1">
              <a:latin typeface="Arial" panose="020B0604020202020204" pitchFamily="34" charset="0"/>
              <a:cs typeface="Arial" panose="020B0604020202020204" pitchFamily="34" charset="0"/>
            </a:endParaRPr>
          </a:p>
          <a:p>
            <a:pPr>
              <a:spcBef>
                <a:spcPct val="0"/>
              </a:spcBef>
            </a:pPr>
            <a:r>
              <a:rPr lang="en-US" sz="1200" b="1">
                <a:latin typeface="Arial" panose="020B0604020202020204" pitchFamily="34" charset="0"/>
                <a:cs typeface="Arial" panose="020B0604020202020204" pitchFamily="34" charset="0"/>
              </a:rPr>
              <a:t>Cyst</a:t>
            </a:r>
          </a:p>
          <a:p>
            <a:pPr>
              <a:spcBef>
                <a:spcPct val="0"/>
              </a:spcBef>
            </a:pPr>
            <a:r>
              <a:rPr lang="en-US" sz="1200">
                <a:latin typeface="Arial" panose="020B0604020202020204" pitchFamily="34" charset="0"/>
                <a:cs typeface="Arial" panose="020B0604020202020204" pitchFamily="34" charset="0"/>
              </a:rPr>
              <a:t>A cyst is a sac-like lesion containing liquid or semi-liquid material consisting of white blood cells, dead cells and bacteria. It is larger than a pustule, may be severely inflamed, extends into deeper layers of the skin, may be very painful, and can result in scarring. Cysts and nodules often occur together in a severe form of acne called </a:t>
            </a:r>
            <a:r>
              <a:rPr lang="en-US" sz="1200" err="1">
                <a:latin typeface="Arial" panose="020B0604020202020204" pitchFamily="34" charset="0"/>
                <a:cs typeface="Arial" panose="020B0604020202020204" pitchFamily="34" charset="0"/>
              </a:rPr>
              <a:t>nodulocystic</a:t>
            </a:r>
            <a:r>
              <a:rPr lang="en-US" sz="1200">
                <a:latin typeface="Arial" panose="020B0604020202020204" pitchFamily="34" charset="0"/>
                <a:cs typeface="Arial" panose="020B0604020202020204" pitchFamily="34" charset="0"/>
              </a:rPr>
              <a:t>. Systemic therapy with Isotretinoin is sometimes the only effective treatment for </a:t>
            </a:r>
            <a:r>
              <a:rPr lang="en-US" sz="1200" err="1">
                <a:latin typeface="Arial" panose="020B0604020202020204" pitchFamily="34" charset="0"/>
                <a:cs typeface="Arial" panose="020B0604020202020204" pitchFamily="34" charset="0"/>
              </a:rPr>
              <a:t>Nodulocystic</a:t>
            </a:r>
            <a:r>
              <a:rPr lang="en-US" sz="1200">
                <a:latin typeface="Arial" panose="020B0604020202020204" pitchFamily="34" charset="0"/>
                <a:cs typeface="Arial" panose="020B0604020202020204" pitchFamily="34" charset="0"/>
              </a:rPr>
              <a:t> Acne.</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We would not extract the acne lesions, but we can still give treatments. Focus on bringing down inflammation and help to speed the healing process. Oatmeal masques are excellent for addressing the swelling. We also want to recommend home care to support whatever the prescription the doctor gives. Often, clients experience sensitivity and dehydration as side effects to medical treatments. We want clients using hydrating toners and oil free moisturizers to seal and protect their skin.  </a:t>
            </a: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Treat the person, not the acne. Try to find the root cause of the problem.</a:t>
            </a:r>
          </a:p>
        </p:txBody>
      </p:sp>
      <p:sp>
        <p:nvSpPr>
          <p:cNvPr id="4" name="Slide Number Placeholder 3"/>
          <p:cNvSpPr>
            <a:spLocks noGrp="1"/>
          </p:cNvSpPr>
          <p:nvPr>
            <p:ph type="sldNum" sz="quarter" idx="10"/>
          </p:nvPr>
        </p:nvSpPr>
        <p:spPr/>
        <p:txBody>
          <a:bodyPr/>
          <a:lstStyle/>
          <a:p>
            <a:fld id="{8098B896-5FDF-4D46-8AEB-CB9117B82F5F}" type="slidenum">
              <a:rPr lang="en-US" smtClean="0"/>
              <a:t>31</a:t>
            </a:fld>
            <a:endParaRPr lang="en-US"/>
          </a:p>
        </p:txBody>
      </p:sp>
    </p:spTree>
    <p:extLst>
      <p:ext uri="{BB962C8B-B14F-4D97-AF65-F5344CB8AC3E}">
        <p14:creationId xmlns:p14="http://schemas.microsoft.com/office/powerpoint/2010/main" val="1688308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4600" y="285750"/>
            <a:ext cx="4368800" cy="2457450"/>
          </a:xfrm>
          <a:prstGeom prst="rect">
            <a:avLst/>
          </a:prstGeom>
        </p:spPr>
      </p:sp>
      <p:sp>
        <p:nvSpPr>
          <p:cNvPr id="3" name="Notes Placeholder 2"/>
          <p:cNvSpPr>
            <a:spLocks noGrp="1"/>
          </p:cNvSpPr>
          <p:nvPr>
            <p:ph type="body" idx="1"/>
          </p:nvPr>
        </p:nvSpPr>
        <p:spPr>
          <a:xfrm>
            <a:off x="265814" y="2882538"/>
            <a:ext cx="6326372" cy="5802675"/>
          </a:xfrm>
        </p:spPr>
        <p:txBody>
          <a:bodyPr/>
          <a:lstStyle/>
          <a:p>
            <a:pPr>
              <a:defRPr/>
            </a:pPr>
            <a:r>
              <a:rPr lang="en-US" sz="1150">
                <a:latin typeface="Arial" panose="020B0604020202020204" pitchFamily="34" charset="0"/>
                <a:cs typeface="Arial" panose="020B0604020202020204" pitchFamily="34" charset="0"/>
              </a:rPr>
              <a:t>Severe acne can affect many facets of a person’s life, causing a great deal of embarrassment and stress. Severe acne may significantly limit one’s social life and even interfere with opportunities for employment. Since this condition can be disfiguring and require years of treatment, it is important to see a specialist. Dermatologists have the most experience treating the different types of severe acne.</a:t>
            </a:r>
          </a:p>
          <a:p>
            <a:pPr>
              <a:defRPr/>
            </a:pPr>
            <a:endParaRPr lang="en-US" sz="1150" b="1">
              <a:latin typeface="Arial" panose="020B0604020202020204" pitchFamily="34" charset="0"/>
              <a:cs typeface="Arial" panose="020B0604020202020204" pitchFamily="34" charset="0"/>
            </a:endParaRPr>
          </a:p>
          <a:p>
            <a:pPr>
              <a:defRPr/>
            </a:pPr>
            <a:r>
              <a:rPr lang="en-US" sz="1150" b="1">
                <a:latin typeface="Arial" panose="020B0604020202020204" pitchFamily="34" charset="0"/>
                <a:cs typeface="Arial" panose="020B0604020202020204" pitchFamily="34" charset="0"/>
              </a:rPr>
              <a:t>Three types of severe acne, described in detail below, are:</a:t>
            </a:r>
          </a:p>
          <a:p>
            <a:pPr>
              <a:defRPr/>
            </a:pPr>
            <a:r>
              <a:rPr lang="en-US" sz="1150" b="1">
                <a:latin typeface="Arial" panose="020B0604020202020204" pitchFamily="34" charset="0"/>
                <a:cs typeface="Arial" panose="020B0604020202020204" pitchFamily="34" charset="0"/>
              </a:rPr>
              <a:t>Acne </a:t>
            </a:r>
            <a:r>
              <a:rPr lang="en-US" sz="1150" b="1" err="1">
                <a:latin typeface="Arial" panose="020B0604020202020204" pitchFamily="34" charset="0"/>
                <a:cs typeface="Arial" panose="020B0604020202020204" pitchFamily="34" charset="0"/>
              </a:rPr>
              <a:t>Conglobata</a:t>
            </a:r>
            <a:r>
              <a:rPr lang="en-US" sz="1150" b="1">
                <a:latin typeface="Arial" panose="020B0604020202020204" pitchFamily="34" charset="0"/>
                <a:cs typeface="Arial" panose="020B0604020202020204" pitchFamily="34" charset="0"/>
              </a:rPr>
              <a:t>: </a:t>
            </a:r>
            <a:r>
              <a:rPr lang="en-US" sz="1150">
                <a:latin typeface="Arial" panose="020B0604020202020204" pitchFamily="34" charset="0"/>
                <a:cs typeface="Arial" panose="020B0604020202020204" pitchFamily="34" charset="0"/>
              </a:rPr>
              <a:t>This is the most severe form of acne vulgaris and is more common in males. It is characterized by numerous large lesions, which are sometimes interconnected, along with widespread blackheads. It can cause severe, irrevocable damage to the skin, and disfiguring scarring. It is found on the face, chest, back, buttocks, upper arms, and thighs. The age of onset for acne </a:t>
            </a:r>
            <a:r>
              <a:rPr lang="en-US" sz="1150" err="1">
                <a:latin typeface="Arial" panose="020B0604020202020204" pitchFamily="34" charset="0"/>
                <a:cs typeface="Arial" panose="020B0604020202020204" pitchFamily="34" charset="0"/>
              </a:rPr>
              <a:t>conglobata</a:t>
            </a:r>
            <a:r>
              <a:rPr lang="en-US" sz="1150">
                <a:latin typeface="Arial" panose="020B0604020202020204" pitchFamily="34" charset="0"/>
                <a:cs typeface="Arial" panose="020B0604020202020204" pitchFamily="34" charset="0"/>
              </a:rPr>
              <a:t> is usually between 18 and 30 years, and the condition can stay active for many years. As with all forms of acne, the cause of acne </a:t>
            </a:r>
            <a:r>
              <a:rPr lang="en-US" sz="1150" err="1">
                <a:latin typeface="Arial" panose="020B0604020202020204" pitchFamily="34" charset="0"/>
                <a:cs typeface="Arial" panose="020B0604020202020204" pitchFamily="34" charset="0"/>
              </a:rPr>
              <a:t>conglobata</a:t>
            </a:r>
            <a:r>
              <a:rPr lang="en-US" sz="1150">
                <a:latin typeface="Arial" panose="020B0604020202020204" pitchFamily="34" charset="0"/>
                <a:cs typeface="Arial" panose="020B0604020202020204" pitchFamily="34" charset="0"/>
              </a:rPr>
              <a:t> is unknown. Treatment usually includes isotretinoin (</a:t>
            </a:r>
            <a:r>
              <a:rPr lang="en-US" sz="1150">
                <a:latin typeface="Arial" panose="020B0604020202020204" pitchFamily="34" charset="0"/>
                <a:cs typeface="Arial" panose="020B0604020202020204" pitchFamily="34" charset="0"/>
                <a:hlinkClick r:id="rId3" action="ppaction://hlinkfile"/>
              </a:rPr>
              <a:t>Accutane</a:t>
            </a:r>
            <a:r>
              <a:rPr lang="en-US" sz="1150">
                <a:latin typeface="Arial" panose="020B0604020202020204" pitchFamily="34" charset="0"/>
                <a:cs typeface="Arial" panose="020B0604020202020204" pitchFamily="34" charset="0"/>
              </a:rPr>
              <a:t>), and although acne </a:t>
            </a:r>
            <a:r>
              <a:rPr lang="en-US" sz="1150" err="1">
                <a:latin typeface="Arial" panose="020B0604020202020204" pitchFamily="34" charset="0"/>
                <a:cs typeface="Arial" panose="020B0604020202020204" pitchFamily="34" charset="0"/>
              </a:rPr>
              <a:t>conglobata</a:t>
            </a:r>
            <a:r>
              <a:rPr lang="en-US" sz="1150">
                <a:latin typeface="Arial" panose="020B0604020202020204" pitchFamily="34" charset="0"/>
                <a:cs typeface="Arial" panose="020B0604020202020204" pitchFamily="34" charset="0"/>
              </a:rPr>
              <a:t> is sometimes resistant to treatment, it can often be controlled through aggressive treatment over time.</a:t>
            </a:r>
          </a:p>
          <a:p>
            <a:pPr>
              <a:defRPr/>
            </a:pPr>
            <a:r>
              <a:rPr lang="en-US" sz="1150" b="1">
                <a:latin typeface="Arial" panose="020B0604020202020204" pitchFamily="34" charset="0"/>
                <a:cs typeface="Arial" panose="020B0604020202020204" pitchFamily="34" charset="0"/>
              </a:rPr>
              <a:t>Acne </a:t>
            </a:r>
            <a:r>
              <a:rPr lang="en-US" sz="1150" b="1" err="1">
                <a:latin typeface="Arial" panose="020B0604020202020204" pitchFamily="34" charset="0"/>
                <a:cs typeface="Arial" panose="020B0604020202020204" pitchFamily="34" charset="0"/>
              </a:rPr>
              <a:t>Fulminans</a:t>
            </a:r>
            <a:r>
              <a:rPr lang="en-US" sz="1150" b="1">
                <a:latin typeface="Arial" panose="020B0604020202020204" pitchFamily="34" charset="0"/>
                <a:cs typeface="Arial" panose="020B0604020202020204" pitchFamily="34" charset="0"/>
              </a:rPr>
              <a:t>: pictured above </a:t>
            </a:r>
            <a:r>
              <a:rPr lang="en-US" sz="1150">
                <a:latin typeface="Arial" panose="020B0604020202020204" pitchFamily="34" charset="0"/>
                <a:cs typeface="Arial" panose="020B0604020202020204" pitchFamily="34" charset="0"/>
              </a:rPr>
              <a:t>This is an abrupt onset of acne </a:t>
            </a:r>
            <a:r>
              <a:rPr lang="en-US" sz="1150" err="1">
                <a:latin typeface="Arial" panose="020B0604020202020204" pitchFamily="34" charset="0"/>
                <a:cs typeface="Arial" panose="020B0604020202020204" pitchFamily="34" charset="0"/>
              </a:rPr>
              <a:t>conglobata</a:t>
            </a:r>
            <a:r>
              <a:rPr lang="en-US" sz="1150">
                <a:latin typeface="Arial" panose="020B0604020202020204" pitchFamily="34" charset="0"/>
                <a:cs typeface="Arial" panose="020B0604020202020204" pitchFamily="34" charset="0"/>
              </a:rPr>
              <a:t> which normally afflicts young men. Symptoms of severe </a:t>
            </a:r>
            <a:r>
              <a:rPr lang="en-US" sz="1150" err="1">
                <a:latin typeface="Arial" panose="020B0604020202020204" pitchFamily="34" charset="0"/>
                <a:cs typeface="Arial" panose="020B0604020202020204" pitchFamily="34" charset="0"/>
              </a:rPr>
              <a:t>nodulocystic</a:t>
            </a:r>
            <a:r>
              <a:rPr lang="en-US" sz="1150">
                <a:latin typeface="Arial" panose="020B0604020202020204" pitchFamily="34" charset="0"/>
                <a:cs typeface="Arial" panose="020B0604020202020204" pitchFamily="34" charset="0"/>
              </a:rPr>
              <a:t>, often ulcerating acne are apparent. As with acne </a:t>
            </a:r>
            <a:r>
              <a:rPr lang="en-US" sz="1150" err="1">
                <a:latin typeface="Arial" panose="020B0604020202020204" pitchFamily="34" charset="0"/>
                <a:cs typeface="Arial" panose="020B0604020202020204" pitchFamily="34" charset="0"/>
              </a:rPr>
              <a:t>conglobata</a:t>
            </a:r>
            <a:r>
              <a:rPr lang="en-US" sz="1150" baseline="0">
                <a:latin typeface="Arial" panose="020B0604020202020204" pitchFamily="34" charset="0"/>
                <a:cs typeface="Arial" panose="020B0604020202020204" pitchFamily="34" charset="0"/>
              </a:rPr>
              <a:t> - </a:t>
            </a:r>
            <a:r>
              <a:rPr lang="en-US" sz="1150">
                <a:latin typeface="Arial" panose="020B0604020202020204" pitchFamily="34" charset="0"/>
                <a:cs typeface="Arial" panose="020B0604020202020204" pitchFamily="34" charset="0"/>
              </a:rPr>
              <a:t>extreme, disfiguring scarring is common. Acne </a:t>
            </a:r>
            <a:r>
              <a:rPr lang="en-US" sz="1150" err="1">
                <a:latin typeface="Arial" panose="020B0604020202020204" pitchFamily="34" charset="0"/>
                <a:cs typeface="Arial" panose="020B0604020202020204" pitchFamily="34" charset="0"/>
              </a:rPr>
              <a:t>fulminans</a:t>
            </a:r>
            <a:r>
              <a:rPr lang="en-US" sz="1150">
                <a:latin typeface="Arial" panose="020B0604020202020204" pitchFamily="34" charset="0"/>
                <a:cs typeface="Arial" panose="020B0604020202020204" pitchFamily="34" charset="0"/>
              </a:rPr>
              <a:t> is unique in that it also includes a fever and aching of the joints. Acne </a:t>
            </a:r>
            <a:r>
              <a:rPr lang="en-US" sz="1150" err="1">
                <a:latin typeface="Arial" panose="020B0604020202020204" pitchFamily="34" charset="0"/>
                <a:cs typeface="Arial" panose="020B0604020202020204" pitchFamily="34" charset="0"/>
              </a:rPr>
              <a:t>fulminans</a:t>
            </a:r>
            <a:r>
              <a:rPr lang="en-US" sz="1150">
                <a:latin typeface="Arial" panose="020B0604020202020204" pitchFamily="34" charset="0"/>
                <a:cs typeface="Arial" panose="020B0604020202020204" pitchFamily="34" charset="0"/>
              </a:rPr>
              <a:t> does not respond well to antibiotics. Isotretinoin (</a:t>
            </a:r>
            <a:r>
              <a:rPr lang="en-US" sz="1150">
                <a:latin typeface="Arial" panose="020B0604020202020204" pitchFamily="34" charset="0"/>
                <a:cs typeface="Arial" panose="020B0604020202020204" pitchFamily="34" charset="0"/>
                <a:hlinkClick r:id="rId3" action="ppaction://hlinkfile"/>
              </a:rPr>
              <a:t>Accutane</a:t>
            </a:r>
            <a:r>
              <a:rPr lang="en-US" sz="1150">
                <a:latin typeface="Arial" panose="020B0604020202020204" pitchFamily="34" charset="0"/>
                <a:cs typeface="Arial" panose="020B0604020202020204" pitchFamily="34" charset="0"/>
              </a:rPr>
              <a:t>) and oral steroids are normally prescribed.</a:t>
            </a:r>
          </a:p>
          <a:p>
            <a:pPr>
              <a:defRPr/>
            </a:pPr>
            <a:r>
              <a:rPr lang="en-US" sz="1150" b="1">
                <a:latin typeface="Arial" panose="020B0604020202020204" pitchFamily="34" charset="0"/>
                <a:cs typeface="Arial" panose="020B0604020202020204" pitchFamily="34" charset="0"/>
              </a:rPr>
              <a:t>Gram-Negative Folliculitis: </a:t>
            </a:r>
            <a:r>
              <a:rPr lang="en-US" sz="1150">
                <a:latin typeface="Arial" panose="020B0604020202020204" pitchFamily="34" charset="0"/>
                <a:cs typeface="Arial" panose="020B0604020202020204" pitchFamily="34" charset="0"/>
              </a:rPr>
              <a:t>This condition is a bacterial infection characterized by pustules and cysts, possibly occurring as a complication resulting from a long term antibiotic treatment of acne vulgaris. It is a rare condition, and we do not know if it is more common in males or females at this time. Fortunately, isotretinoin (</a:t>
            </a:r>
            <a:r>
              <a:rPr lang="en-US" sz="1150">
                <a:latin typeface="Arial" panose="020B0604020202020204" pitchFamily="34" charset="0"/>
                <a:cs typeface="Arial" panose="020B0604020202020204" pitchFamily="34" charset="0"/>
                <a:hlinkClick r:id="rId3" action="ppaction://hlinkfile"/>
              </a:rPr>
              <a:t>Accutane</a:t>
            </a:r>
            <a:r>
              <a:rPr lang="en-US" sz="1150">
                <a:latin typeface="Arial" panose="020B0604020202020204" pitchFamily="34" charset="0"/>
                <a:cs typeface="Arial" panose="020B0604020202020204" pitchFamily="34" charset="0"/>
              </a:rPr>
              <a:t>) is often effective in combating gram-negative folliculitis.</a:t>
            </a:r>
          </a:p>
          <a:p>
            <a:pPr>
              <a:defRPr/>
            </a:pPr>
            <a:endParaRPr lang="en-GB" sz="1150">
              <a:latin typeface="Arial" panose="020B0604020202020204" pitchFamily="34" charset="0"/>
              <a:cs typeface="Arial" panose="020B0604020202020204" pitchFamily="34" charset="0"/>
            </a:endParaRPr>
          </a:p>
          <a:p>
            <a:pPr>
              <a:defRPr/>
            </a:pPr>
            <a:r>
              <a:rPr lang="en-GB" sz="1150" b="1">
                <a:latin typeface="Arial" panose="020B0604020202020204" pitchFamily="34" charset="0"/>
                <a:cs typeface="Arial" panose="020B0604020202020204" pitchFamily="34" charset="0"/>
              </a:rPr>
              <a:t>Link: Let’s now look at the grading system used by dermatologists to assess typical acne severity.</a:t>
            </a:r>
          </a:p>
        </p:txBody>
      </p:sp>
      <p:sp>
        <p:nvSpPr>
          <p:cNvPr id="4" name="Slide Number Placeholder 3"/>
          <p:cNvSpPr>
            <a:spLocks noGrp="1"/>
          </p:cNvSpPr>
          <p:nvPr>
            <p:ph type="sldNum" sz="quarter" idx="10"/>
          </p:nvPr>
        </p:nvSpPr>
        <p:spPr/>
        <p:txBody>
          <a:bodyPr/>
          <a:lstStyle/>
          <a:p>
            <a:fld id="{8098B896-5FDF-4D46-8AEB-CB9117B82F5F}" type="slidenum">
              <a:rPr lang="en-US" smtClean="0"/>
              <a:t>32</a:t>
            </a:fld>
            <a:endParaRPr lang="en-US"/>
          </a:p>
        </p:txBody>
      </p:sp>
    </p:spTree>
    <p:extLst>
      <p:ext uri="{BB962C8B-B14F-4D97-AF65-F5344CB8AC3E}">
        <p14:creationId xmlns:p14="http://schemas.microsoft.com/office/powerpoint/2010/main" val="1307184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1650"/>
            <a:ext cx="5486400" cy="3086100"/>
          </a:xfrm>
          <a:prstGeom prst="rect">
            <a:avLst/>
          </a:prstGeom>
        </p:spPr>
      </p:sp>
      <p:sp>
        <p:nvSpPr>
          <p:cNvPr id="3" name="Notes Placeholder 2"/>
          <p:cNvSpPr>
            <a:spLocks noGrp="1"/>
          </p:cNvSpPr>
          <p:nvPr>
            <p:ph type="body" idx="1"/>
          </p:nvPr>
        </p:nvSpPr>
        <p:spPr>
          <a:xfrm>
            <a:off x="224589" y="3850105"/>
            <a:ext cx="6352674" cy="4972348"/>
          </a:xfrm>
        </p:spPr>
        <p:txBody>
          <a:bodyPr/>
          <a:lstStyle/>
          <a:p>
            <a:pPr>
              <a:spcBef>
                <a:spcPts val="300"/>
              </a:spcBef>
              <a:buClr>
                <a:srgbClr val="FF0000"/>
              </a:buClr>
            </a:pPr>
            <a:r>
              <a:rPr lang="en-US" sz="1100" b="1">
                <a:latin typeface="Arial" panose="020B0604020202020204" pitchFamily="34" charset="0"/>
                <a:cs typeface="Arial" panose="020B0604020202020204" pitchFamily="34" charset="0"/>
              </a:rPr>
              <a:t>Grade 1 – Mild Acne</a:t>
            </a:r>
          </a:p>
          <a:p>
            <a:pPr>
              <a:spcBef>
                <a:spcPts val="300"/>
              </a:spcBef>
              <a:buClr>
                <a:srgbClr val="FF0000"/>
              </a:buClr>
            </a:pPr>
            <a:r>
              <a:rPr lang="en-US" sz="1100">
                <a:latin typeface="Arial" panose="020B0604020202020204" pitchFamily="34" charset="0"/>
                <a:cs typeface="Arial" panose="020B0604020202020204" pitchFamily="34" charset="0"/>
              </a:rPr>
              <a:t>Seen in the form of micro-</a:t>
            </a:r>
            <a:r>
              <a:rPr lang="en-US" sz="1100" err="1">
                <a:latin typeface="Arial" panose="020B0604020202020204" pitchFamily="34" charset="0"/>
                <a:cs typeface="Arial" panose="020B0604020202020204" pitchFamily="34" charset="0"/>
              </a:rPr>
              <a:t>comedones</a:t>
            </a:r>
            <a:r>
              <a:rPr lang="en-US" sz="1100">
                <a:latin typeface="Arial" panose="020B0604020202020204" pitchFamily="34" charset="0"/>
                <a:cs typeface="Arial" panose="020B0604020202020204" pitchFamily="34" charset="0"/>
              </a:rPr>
              <a:t>, closed </a:t>
            </a:r>
            <a:r>
              <a:rPr lang="en-US" sz="1100" err="1">
                <a:latin typeface="Arial" panose="020B0604020202020204" pitchFamily="34" charset="0"/>
                <a:cs typeface="Arial" panose="020B0604020202020204" pitchFamily="34" charset="0"/>
              </a:rPr>
              <a:t>comedones</a:t>
            </a:r>
            <a:r>
              <a:rPr lang="en-US" sz="1100">
                <a:latin typeface="Arial" panose="020B0604020202020204" pitchFamily="34" charset="0"/>
                <a:cs typeface="Arial" panose="020B0604020202020204" pitchFamily="34" charset="0"/>
              </a:rPr>
              <a:t> and open </a:t>
            </a:r>
            <a:r>
              <a:rPr lang="en-US" sz="1100" err="1">
                <a:latin typeface="Arial" panose="020B0604020202020204" pitchFamily="34" charset="0"/>
                <a:cs typeface="Arial" panose="020B0604020202020204" pitchFamily="34" charset="0"/>
              </a:rPr>
              <a:t>comedones</a:t>
            </a:r>
            <a:r>
              <a:rPr lang="en-US" sz="1100">
                <a:latin typeface="Arial" panose="020B0604020202020204" pitchFamily="34" charset="0"/>
                <a:cs typeface="Arial" panose="020B0604020202020204" pitchFamily="34" charset="0"/>
              </a:rPr>
              <a:t>.</a:t>
            </a:r>
          </a:p>
          <a:p>
            <a:pPr>
              <a:spcBef>
                <a:spcPts val="300"/>
              </a:spcBef>
            </a:pPr>
            <a:endParaRPr lang="en-US" sz="1100" b="1">
              <a:latin typeface="Arial" panose="020B0604020202020204" pitchFamily="34" charset="0"/>
              <a:cs typeface="Arial" panose="020B0604020202020204" pitchFamily="34" charset="0"/>
            </a:endParaRPr>
          </a:p>
          <a:p>
            <a:pPr>
              <a:spcBef>
                <a:spcPts val="300"/>
              </a:spcBef>
            </a:pPr>
            <a:r>
              <a:rPr lang="en-US" sz="1100" b="1">
                <a:latin typeface="Arial" panose="020B0604020202020204" pitchFamily="34" charset="0"/>
                <a:cs typeface="Arial" panose="020B0604020202020204" pitchFamily="34" charset="0"/>
              </a:rPr>
              <a:t>Grade 2 – Mild / Inflammatory Papules</a:t>
            </a:r>
          </a:p>
          <a:p>
            <a:pPr>
              <a:spcBef>
                <a:spcPts val="300"/>
              </a:spcBef>
            </a:pPr>
            <a:r>
              <a:rPr lang="en-US" sz="1100">
                <a:latin typeface="Arial" panose="020B0604020202020204" pitchFamily="34" charset="0"/>
                <a:cs typeface="Arial" panose="020B0604020202020204" pitchFamily="34" charset="0"/>
              </a:rPr>
              <a:t>Usually seen as micro-</a:t>
            </a:r>
            <a:r>
              <a:rPr lang="en-US" sz="1100" err="1">
                <a:latin typeface="Arial" panose="020B0604020202020204" pitchFamily="34" charset="0"/>
                <a:cs typeface="Arial" panose="020B0604020202020204" pitchFamily="34" charset="0"/>
              </a:rPr>
              <a:t>comedones</a:t>
            </a:r>
            <a:r>
              <a:rPr lang="en-US" sz="1100">
                <a:latin typeface="Arial" panose="020B0604020202020204" pitchFamily="34" charset="0"/>
                <a:cs typeface="Arial" panose="020B0604020202020204" pitchFamily="34" charset="0"/>
              </a:rPr>
              <a:t>, closed </a:t>
            </a:r>
            <a:r>
              <a:rPr lang="en-US" sz="1100" err="1">
                <a:latin typeface="Arial" panose="020B0604020202020204" pitchFamily="34" charset="0"/>
                <a:cs typeface="Arial" panose="020B0604020202020204" pitchFamily="34" charset="0"/>
              </a:rPr>
              <a:t>comedones</a:t>
            </a:r>
            <a:r>
              <a:rPr lang="en-US" sz="1100">
                <a:latin typeface="Arial" panose="020B0604020202020204" pitchFamily="34" charset="0"/>
                <a:cs typeface="Arial" panose="020B0604020202020204" pitchFamily="34" charset="0"/>
              </a:rPr>
              <a:t>, open </a:t>
            </a:r>
            <a:r>
              <a:rPr lang="en-US" sz="1100" err="1">
                <a:latin typeface="Arial" panose="020B0604020202020204" pitchFamily="34" charset="0"/>
                <a:cs typeface="Arial" panose="020B0604020202020204" pitchFamily="34" charset="0"/>
              </a:rPr>
              <a:t>comedones</a:t>
            </a:r>
            <a:r>
              <a:rPr lang="en-US" sz="1100">
                <a:latin typeface="Arial" panose="020B0604020202020204" pitchFamily="34" charset="0"/>
                <a:cs typeface="Arial" panose="020B0604020202020204" pitchFamily="34" charset="0"/>
              </a:rPr>
              <a:t> and some inflammatory papules.</a:t>
            </a:r>
          </a:p>
          <a:p>
            <a:pPr>
              <a:spcBef>
                <a:spcPts val="300"/>
              </a:spcBef>
              <a:buClr>
                <a:srgbClr val="FF0000"/>
              </a:buClr>
            </a:pPr>
            <a:endParaRPr lang="en-US" sz="1100" b="1">
              <a:latin typeface="Arial" panose="020B0604020202020204" pitchFamily="34" charset="0"/>
              <a:cs typeface="Arial" panose="020B0604020202020204" pitchFamily="34" charset="0"/>
            </a:endParaRPr>
          </a:p>
          <a:p>
            <a:pPr>
              <a:spcBef>
                <a:spcPts val="300"/>
              </a:spcBef>
              <a:buClr>
                <a:srgbClr val="FF0000"/>
              </a:buClr>
            </a:pPr>
            <a:r>
              <a:rPr lang="en-US" sz="1100" b="1">
                <a:latin typeface="Arial" panose="020B0604020202020204" pitchFamily="34" charset="0"/>
                <a:cs typeface="Arial" panose="020B0604020202020204" pitchFamily="34" charset="0"/>
              </a:rPr>
              <a:t>Grade 3 – Acne Vulgaris</a:t>
            </a:r>
          </a:p>
          <a:p>
            <a:pPr>
              <a:spcBef>
                <a:spcPts val="300"/>
              </a:spcBef>
              <a:buClr>
                <a:srgbClr val="FF0000"/>
              </a:buClr>
            </a:pPr>
            <a:r>
              <a:rPr lang="en-US" sz="1100">
                <a:latin typeface="Arial" panose="020B0604020202020204" pitchFamily="34" charset="0"/>
                <a:cs typeface="Arial" panose="020B0604020202020204" pitchFamily="34" charset="0"/>
              </a:rPr>
              <a:t>Commonly seen as </a:t>
            </a:r>
            <a:r>
              <a:rPr lang="en-US" sz="1100" err="1">
                <a:latin typeface="Arial" panose="020B0604020202020204" pitchFamily="34" charset="0"/>
                <a:cs typeface="Arial" panose="020B0604020202020204" pitchFamily="34" charset="0"/>
              </a:rPr>
              <a:t>comedones</a:t>
            </a:r>
            <a:r>
              <a:rPr lang="en-US" sz="1100">
                <a:latin typeface="Arial" panose="020B0604020202020204" pitchFamily="34" charset="0"/>
                <a:cs typeface="Arial" panose="020B0604020202020204" pitchFamily="34" charset="0"/>
              </a:rPr>
              <a:t>, papules and pustules.</a:t>
            </a:r>
          </a:p>
          <a:p>
            <a:pPr>
              <a:spcBef>
                <a:spcPts val="300"/>
              </a:spcBef>
              <a:buClr>
                <a:srgbClr val="FF0000"/>
              </a:buClr>
            </a:pPr>
            <a:endParaRPr lang="en-US" sz="1100" b="1">
              <a:latin typeface="Arial" panose="020B0604020202020204" pitchFamily="34" charset="0"/>
              <a:cs typeface="Arial" panose="020B0604020202020204" pitchFamily="34" charset="0"/>
            </a:endParaRPr>
          </a:p>
          <a:p>
            <a:pPr>
              <a:spcBef>
                <a:spcPts val="300"/>
              </a:spcBef>
              <a:buClr>
                <a:srgbClr val="FF0000"/>
              </a:buClr>
            </a:pPr>
            <a:r>
              <a:rPr lang="en-US" sz="1100" b="1">
                <a:latin typeface="Arial" panose="020B0604020202020204" pitchFamily="34" charset="0"/>
                <a:cs typeface="Arial" panose="020B0604020202020204" pitchFamily="34" charset="0"/>
              </a:rPr>
              <a:t>Grade 4 – Cystic Acne</a:t>
            </a:r>
          </a:p>
          <a:p>
            <a:pPr>
              <a:spcBef>
                <a:spcPts val="300"/>
              </a:spcBef>
              <a:buClr>
                <a:srgbClr val="FF0000"/>
              </a:buClr>
            </a:pPr>
            <a:r>
              <a:rPr lang="en-US" sz="1100">
                <a:latin typeface="Arial" panose="020B0604020202020204" pitchFamily="34" charset="0"/>
                <a:cs typeface="Arial" panose="020B0604020202020204" pitchFamily="34" charset="0"/>
              </a:rPr>
              <a:t>Consists of  </a:t>
            </a:r>
            <a:r>
              <a:rPr lang="en-US" sz="1100" err="1">
                <a:latin typeface="Arial" panose="020B0604020202020204" pitchFamily="34" charset="0"/>
                <a:cs typeface="Arial" panose="020B0604020202020204" pitchFamily="34" charset="0"/>
              </a:rPr>
              <a:t>comedones</a:t>
            </a:r>
            <a:r>
              <a:rPr lang="en-US" sz="1100">
                <a:latin typeface="Arial" panose="020B0604020202020204" pitchFamily="34" charset="0"/>
                <a:cs typeface="Arial" panose="020B0604020202020204" pitchFamily="34" charset="0"/>
              </a:rPr>
              <a:t>, papules, pustules, nodules and cysts.</a:t>
            </a:r>
          </a:p>
          <a:p>
            <a:pPr>
              <a:spcBef>
                <a:spcPts val="300"/>
              </a:spcBef>
            </a:pPr>
            <a:endParaRPr lang="en-US" sz="1100">
              <a:latin typeface="Arial" panose="020B0604020202020204" pitchFamily="34" charset="0"/>
              <a:cs typeface="Arial" panose="020B0604020202020204" pitchFamily="34" charset="0"/>
            </a:endParaRPr>
          </a:p>
          <a:p>
            <a:pPr>
              <a:spcBef>
                <a:spcPts val="300"/>
              </a:spcBef>
            </a:pPr>
            <a:r>
              <a:rPr lang="en-US" sz="1100">
                <a:latin typeface="Arial" panose="020B0604020202020204" pitchFamily="34" charset="0"/>
                <a:cs typeface="Arial" panose="020B0604020202020204" pitchFamily="34" charset="0"/>
              </a:rPr>
              <a:t>Grade 3 and 4 may need to be addressed with oral or topical medication prescribed by a dermatologist to truly see improvements, but this does not mean that the client should not see a skin therapist. </a:t>
            </a:r>
            <a:r>
              <a:rPr lang="en-US" sz="1100" err="1">
                <a:latin typeface="Arial" panose="020B0604020202020204" pitchFamily="34" charset="0"/>
                <a:cs typeface="Arial" panose="020B0604020202020204" pitchFamily="34" charset="0"/>
              </a:rPr>
              <a:t>Comedones</a:t>
            </a:r>
            <a:r>
              <a:rPr lang="en-US" sz="1100">
                <a:latin typeface="Arial" panose="020B0604020202020204" pitchFamily="34" charset="0"/>
                <a:cs typeface="Arial" panose="020B0604020202020204" pitchFamily="34" charset="0"/>
              </a:rPr>
              <a:t> can still be addressed together with treatments to counter the side effects of prescription acne medication i.e. soothing and anti inflammatory. </a:t>
            </a:r>
            <a:r>
              <a:rPr lang="en-US" sz="1100" baseline="0">
                <a:latin typeface="Arial" panose="020B0604020202020204" pitchFamily="34" charset="0"/>
                <a:cs typeface="Arial" panose="020B0604020202020204" pitchFamily="34" charset="0"/>
              </a:rPr>
              <a:t>However if the client is not on any acne medication we can use products to assist in extraction of </a:t>
            </a:r>
            <a:r>
              <a:rPr lang="en-US" sz="1100" baseline="0" err="1">
                <a:latin typeface="Arial" panose="020B0604020202020204" pitchFamily="34" charset="0"/>
                <a:cs typeface="Arial" panose="020B0604020202020204" pitchFamily="34" charset="0"/>
              </a:rPr>
              <a:t>comedones</a:t>
            </a:r>
            <a:r>
              <a:rPr lang="en-US" sz="1100" baseline="0">
                <a:latin typeface="Arial" panose="020B0604020202020204" pitchFamily="34" charset="0"/>
                <a:cs typeface="Arial" panose="020B0604020202020204" pitchFamily="34" charset="0"/>
              </a:rPr>
              <a:t> along with recommending retail products that may help with underlying congestion. </a:t>
            </a:r>
          </a:p>
          <a:p>
            <a:pPr>
              <a:spcBef>
                <a:spcPts val="300"/>
              </a:spcBef>
            </a:pPr>
            <a:endParaRPr lang="en-US" sz="1100">
              <a:latin typeface="Arial" panose="020B0604020202020204" pitchFamily="34" charset="0"/>
              <a:cs typeface="Arial" panose="020B0604020202020204" pitchFamily="34" charset="0"/>
            </a:endParaRPr>
          </a:p>
          <a:p>
            <a:pPr>
              <a:spcBef>
                <a:spcPts val="300"/>
              </a:spcBef>
            </a:pPr>
            <a:r>
              <a:rPr lang="en-US" sz="1100" baseline="0">
                <a:latin typeface="Arial" panose="020B0604020202020204" pitchFamily="34" charset="0"/>
                <a:cs typeface="Arial" panose="020B0604020202020204" pitchFamily="34" charset="0"/>
              </a:rPr>
              <a:t>Extreme care should be taken with Grade 4 acne; if it is infected and severe, please refer the client to first seek medical help via a dermatologist.</a:t>
            </a:r>
          </a:p>
          <a:p>
            <a:pPr>
              <a:spcBef>
                <a:spcPts val="300"/>
              </a:spcBef>
            </a:pPr>
            <a:endParaRPr lang="en-US" sz="1100" baseline="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300"/>
              </a:spcBef>
              <a:spcAft>
                <a:spcPts val="0"/>
              </a:spcAft>
              <a:buClrTx/>
              <a:buSzTx/>
              <a:buFontTx/>
              <a:buNone/>
              <a:tabLst/>
              <a:defRPr/>
            </a:pPr>
            <a:r>
              <a:rPr lang="en-US" sz="1100" b="1" i="0" u="none" strike="noStrike" kern="1200">
                <a:solidFill>
                  <a:schemeClr val="tx1"/>
                </a:solidFill>
                <a:effectLst/>
                <a:latin typeface="Arial" panose="020B0604020202020204" pitchFamily="34" charset="0"/>
                <a:cs typeface="Arial" panose="020B0604020202020204" pitchFamily="34" charset="0"/>
              </a:rPr>
              <a:t>Link: </a:t>
            </a:r>
            <a:r>
              <a:rPr lang="en-US" sz="1100" i="0" u="none" strike="noStrike" kern="1200">
                <a:solidFill>
                  <a:schemeClr val="tx1"/>
                </a:solidFill>
                <a:effectLst/>
                <a:latin typeface="Arial" panose="020B0604020202020204" pitchFamily="34" charset="0"/>
                <a:cs typeface="Arial" panose="020B0604020202020204" pitchFamily="34" charset="0"/>
              </a:rPr>
              <a:t>Now let’s move on to</a:t>
            </a:r>
            <a:r>
              <a:rPr lang="en-US" sz="1100" i="0" u="none" strike="noStrike" kern="1200" baseline="0">
                <a:solidFill>
                  <a:schemeClr val="tx1"/>
                </a:solidFill>
                <a:effectLst/>
                <a:latin typeface="Arial" panose="020B0604020202020204" pitchFamily="34" charset="0"/>
                <a:cs typeface="Arial" panose="020B0604020202020204" pitchFamily="34" charset="0"/>
              </a:rPr>
              <a:t> discussing</a:t>
            </a:r>
            <a:r>
              <a:rPr lang="en-US" sz="1100" i="0" u="none" strike="noStrike" kern="1200">
                <a:solidFill>
                  <a:schemeClr val="tx1"/>
                </a:solidFill>
                <a:effectLst/>
                <a:latin typeface="Arial" panose="020B0604020202020204" pitchFamily="34" charset="0"/>
                <a:cs typeface="Arial" panose="020B0604020202020204" pitchFamily="34" charset="0"/>
              </a:rPr>
              <a:t> </a:t>
            </a:r>
            <a:r>
              <a:rPr lang="en-US" sz="1100" i="0" u="none" strike="noStrike" kern="1200" baseline="0">
                <a:solidFill>
                  <a:schemeClr val="tx1"/>
                </a:solidFill>
                <a:effectLst/>
                <a:latin typeface="Arial" panose="020B0604020202020204" pitchFamily="34" charset="0"/>
                <a:cs typeface="Arial" panose="020B0604020202020204" pitchFamily="34" charset="0"/>
              </a:rPr>
              <a:t>treatments.</a:t>
            </a:r>
            <a:r>
              <a:rPr lang="en-US" sz="1100" b="1">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8098B896-5FDF-4D46-8AEB-CB9117B82F5F}" type="slidenum">
              <a:rPr lang="en-US" smtClean="0"/>
              <a:t>33</a:t>
            </a:fld>
            <a:endParaRPr lang="en-US"/>
          </a:p>
        </p:txBody>
      </p:sp>
    </p:spTree>
    <p:extLst>
      <p:ext uri="{BB962C8B-B14F-4D97-AF65-F5344CB8AC3E}">
        <p14:creationId xmlns:p14="http://schemas.microsoft.com/office/powerpoint/2010/main" val="3358151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3063"/>
            <a:ext cx="5486400" cy="3086100"/>
          </a:xfrm>
          <a:prstGeom prst="rect">
            <a:avLst/>
          </a:prstGeom>
        </p:spPr>
      </p:sp>
      <p:sp>
        <p:nvSpPr>
          <p:cNvPr id="3" name="Notes Placeholder 2"/>
          <p:cNvSpPr>
            <a:spLocks noGrp="1"/>
          </p:cNvSpPr>
          <p:nvPr>
            <p:ph type="body" idx="1"/>
          </p:nvPr>
        </p:nvSpPr>
        <p:spPr>
          <a:xfrm>
            <a:off x="176464" y="3785936"/>
            <a:ext cx="6529138" cy="4899277"/>
          </a:xfrm>
        </p:spPr>
        <p:txBody>
          <a:bodyPr/>
          <a:lstStyle/>
          <a:p>
            <a:pPr marL="0" marR="0" indent="0" algn="l" defTabSz="914400" rtl="0" eaLnBrk="1" fontAlgn="auto" latinLnBrk="0" hangingPunct="1">
              <a:buClrTx/>
              <a:buSzTx/>
              <a:buFontTx/>
              <a:buNone/>
              <a:tabLst/>
              <a:defRPr/>
            </a:pPr>
            <a:r>
              <a:rPr lang="en-US" sz="1150">
                <a:latin typeface="Arial" panose="020B0604020202020204" pitchFamily="34" charset="0"/>
                <a:cs typeface="Arial" panose="020B0604020202020204" pitchFamily="34" charset="0"/>
              </a:rPr>
              <a:t>Let’s review some of the ways in which to treat an acneic skin.</a:t>
            </a:r>
          </a:p>
          <a:p>
            <a:pPr marL="0" marR="0" indent="0" algn="l" defTabSz="914400" rtl="0" eaLnBrk="1" fontAlgn="auto" latinLnBrk="0" hangingPunct="1">
              <a:buClrTx/>
              <a:buSzTx/>
              <a:buFontTx/>
              <a:buNone/>
              <a:tabLst/>
              <a:defRPr/>
            </a:pPr>
            <a:endParaRPr lang="en-US" sz="1150">
              <a:latin typeface="Arial" panose="020B0604020202020204" pitchFamily="34" charset="0"/>
              <a:cs typeface="Arial" panose="020B0604020202020204" pitchFamily="34" charset="0"/>
            </a:endParaRPr>
          </a:p>
          <a:p>
            <a:pPr>
              <a:defRPr/>
            </a:pPr>
            <a:r>
              <a:rPr lang="en-US" sz="1150" b="0" baseline="0">
                <a:latin typeface="Arial" panose="020B0604020202020204" pitchFamily="34" charset="0"/>
                <a:cs typeface="Arial" panose="020B0604020202020204" pitchFamily="34" charset="0"/>
              </a:rPr>
              <a:t>As a skin therapist, we must</a:t>
            </a:r>
            <a:r>
              <a:rPr lang="en-US" sz="1150" b="0">
                <a:latin typeface="Arial" panose="020B0604020202020204" pitchFamily="34" charset="0"/>
                <a:cs typeface="Arial" panose="020B0604020202020204" pitchFamily="34" charset="0"/>
              </a:rPr>
              <a:t> </a:t>
            </a:r>
            <a:r>
              <a:rPr lang="en-US" sz="1150" b="0" baseline="0">
                <a:latin typeface="Arial" panose="020B0604020202020204" pitchFamily="34" charset="0"/>
                <a:cs typeface="Arial" panose="020B0604020202020204" pitchFamily="34" charset="0"/>
              </a:rPr>
              <a:t>take a 360 degree approach</a:t>
            </a:r>
            <a:r>
              <a:rPr lang="en-US" sz="1150" b="0">
                <a:latin typeface="Arial" panose="020B0604020202020204" pitchFamily="34" charset="0"/>
                <a:cs typeface="Arial" panose="020B0604020202020204" pitchFamily="34" charset="0"/>
              </a:rPr>
              <a:t> when treating acne.</a:t>
            </a:r>
            <a:r>
              <a:rPr lang="en-US" sz="1150">
                <a:latin typeface="Arial" panose="020B0604020202020204" pitchFamily="34" charset="0"/>
                <a:cs typeface="Arial" panose="020B0604020202020204" pitchFamily="34" charset="0"/>
              </a:rPr>
              <a:t> Your course of treatment will depend on the consultation as</a:t>
            </a:r>
            <a:r>
              <a:rPr lang="en-US" sz="1150" baseline="0">
                <a:latin typeface="Arial" panose="020B0604020202020204" pitchFamily="34" charset="0"/>
                <a:cs typeface="Arial" panose="020B0604020202020204" pitchFamily="34" charset="0"/>
              </a:rPr>
              <a:t> well as the</a:t>
            </a:r>
            <a:r>
              <a:rPr lang="en-US" sz="1150">
                <a:latin typeface="Arial" panose="020B0604020202020204" pitchFamily="34" charset="0"/>
                <a:cs typeface="Arial" panose="020B0604020202020204" pitchFamily="34" charset="0"/>
              </a:rPr>
              <a:t> type of acne, and education and retailing are essential to keep your acne client on a plan</a:t>
            </a:r>
            <a:r>
              <a:rPr lang="en-US" sz="1150" baseline="0">
                <a:latin typeface="Arial" panose="020B0604020202020204" pitchFamily="34" charset="0"/>
                <a:cs typeface="Arial" panose="020B0604020202020204" pitchFamily="34" charset="0"/>
              </a:rPr>
              <a:t> towards achieving real results. Even if the acne has cleared, it takes consistency and patience to manage this skin disorder. </a:t>
            </a:r>
            <a:r>
              <a:rPr lang="en-US" sz="1150">
                <a:latin typeface="Arial" panose="020B0604020202020204" pitchFamily="34" charset="0"/>
                <a:cs typeface="Arial" panose="020B0604020202020204" pitchFamily="34" charset="0"/>
              </a:rPr>
              <a:t>Depending on your state board regulations, in your treatment room you may have access to a few key procedures. </a:t>
            </a:r>
          </a:p>
          <a:p>
            <a:pPr>
              <a:defRPr/>
            </a:pPr>
            <a:r>
              <a:rPr lang="en-US" sz="1150" b="1">
                <a:latin typeface="Arial" panose="020B0604020202020204" pitchFamily="34" charset="0"/>
                <a:cs typeface="Arial" panose="020B0604020202020204" pitchFamily="34" charset="0"/>
              </a:rPr>
              <a:t>Some</a:t>
            </a:r>
            <a:r>
              <a:rPr lang="en-US" sz="1150" b="1" baseline="0">
                <a:latin typeface="Arial" panose="020B0604020202020204" pitchFamily="34" charset="0"/>
                <a:cs typeface="Arial" panose="020B0604020202020204" pitchFamily="34" charset="0"/>
              </a:rPr>
              <a:t> of the techniques that may be available to you as a skin therapist are:</a:t>
            </a:r>
            <a:endParaRPr lang="en-US" sz="1150" b="1">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150" b="1" baseline="0">
                <a:latin typeface="Arial" panose="020B0604020202020204" pitchFamily="34" charset="0"/>
                <a:cs typeface="Arial" panose="020B0604020202020204" pitchFamily="34" charset="0"/>
              </a:rPr>
              <a:t>Deep Cleansing: </a:t>
            </a:r>
            <a:r>
              <a:rPr lang="en-US" sz="1150">
                <a:latin typeface="Arial" panose="020B0604020202020204" pitchFamily="34" charset="0"/>
                <a:cs typeface="Arial" panose="020B0604020202020204" pitchFamily="34" charset="0"/>
              </a:rPr>
              <a:t>We can incorporate</a:t>
            </a:r>
            <a:r>
              <a:rPr lang="en-US" sz="1150" b="0" baseline="0">
                <a:latin typeface="Arial" panose="020B0604020202020204" pitchFamily="34" charset="0"/>
                <a:cs typeface="Arial" panose="020B0604020202020204" pitchFamily="34" charset="0"/>
              </a:rPr>
              <a:t> a deep cleansing treatment including extractions on non-inflammatory </a:t>
            </a:r>
            <a:r>
              <a:rPr lang="en-US" sz="1150" b="0" baseline="0" err="1">
                <a:latin typeface="Arial" panose="020B0604020202020204" pitchFamily="34" charset="0"/>
                <a:cs typeface="Arial" panose="020B0604020202020204" pitchFamily="34" charset="0"/>
              </a:rPr>
              <a:t>comedones</a:t>
            </a:r>
            <a:r>
              <a:rPr lang="en-US" sz="1150">
                <a:latin typeface="Arial" panose="020B0604020202020204" pitchFamily="34" charset="0"/>
                <a:cs typeface="Arial" panose="020B0604020202020204" pitchFamily="34" charset="0"/>
              </a:rPr>
              <a:t> by using safe hygienic methods,</a:t>
            </a:r>
            <a:r>
              <a:rPr lang="en-US" sz="1150" b="1" i="1">
                <a:latin typeface="Arial" panose="020B0604020202020204" pitchFamily="34" charset="0"/>
                <a:cs typeface="Arial" panose="020B0604020202020204" pitchFamily="34" charset="0"/>
              </a:rPr>
              <a:t> like the IDI Extraction Technique</a:t>
            </a:r>
            <a:r>
              <a:rPr lang="en-US" sz="1150">
                <a:latin typeface="Arial" panose="020B0604020202020204" pitchFamily="34" charset="0"/>
                <a:cs typeface="Arial" panose="020B0604020202020204" pitchFamily="34" charset="0"/>
              </a:rPr>
              <a:t>. Incorporate</a:t>
            </a:r>
            <a:r>
              <a:rPr lang="en-US" sz="1150" baseline="0">
                <a:latin typeface="Arial" panose="020B0604020202020204" pitchFamily="34" charset="0"/>
                <a:cs typeface="Arial" panose="020B0604020202020204" pitchFamily="34" charset="0"/>
              </a:rPr>
              <a:t> </a:t>
            </a:r>
            <a:r>
              <a:rPr lang="en-US" sz="1150" b="1">
                <a:latin typeface="Arial" panose="020B0604020202020204" pitchFamily="34" charset="0"/>
                <a:cs typeface="Arial" panose="020B0604020202020204" pitchFamily="34" charset="0"/>
              </a:rPr>
              <a:t>galvanic</a:t>
            </a:r>
            <a:r>
              <a:rPr lang="en-US" sz="1150">
                <a:latin typeface="Arial" panose="020B0604020202020204" pitchFamily="34" charset="0"/>
                <a:cs typeface="Arial" panose="020B0604020202020204" pitchFamily="34" charset="0"/>
              </a:rPr>
              <a:t> (for </a:t>
            </a:r>
            <a:r>
              <a:rPr lang="en-US" sz="1150" err="1">
                <a:latin typeface="Arial" panose="020B0604020202020204" pitchFamily="34" charset="0"/>
                <a:cs typeface="Arial" panose="020B0604020202020204" pitchFamily="34" charset="0"/>
              </a:rPr>
              <a:t>desincrustation</a:t>
            </a:r>
            <a:r>
              <a:rPr lang="en-US" sz="1150">
                <a:latin typeface="Arial" panose="020B0604020202020204" pitchFamily="34" charset="0"/>
                <a:cs typeface="Arial" panose="020B0604020202020204" pitchFamily="34" charset="0"/>
              </a:rPr>
              <a:t> and iontophoresis), </a:t>
            </a:r>
            <a:r>
              <a:rPr lang="en-US" sz="1150" b="1">
                <a:latin typeface="Arial" panose="020B0604020202020204" pitchFamily="34" charset="0"/>
                <a:cs typeface="Arial" panose="020B0604020202020204" pitchFamily="34" charset="0"/>
              </a:rPr>
              <a:t>direct high frequency </a:t>
            </a:r>
            <a:r>
              <a:rPr lang="en-US" sz="1150">
                <a:latin typeface="Arial" panose="020B0604020202020204" pitchFamily="34" charset="0"/>
                <a:cs typeface="Arial" panose="020B0604020202020204" pitchFamily="34" charset="0"/>
              </a:rPr>
              <a:t>(to kill bacteria and dry lesions), </a:t>
            </a:r>
            <a:r>
              <a:rPr lang="en-US" sz="1150" b="1">
                <a:latin typeface="Arial" panose="020B0604020202020204" pitchFamily="34" charset="0"/>
                <a:cs typeface="Arial" panose="020B0604020202020204" pitchFamily="34" charset="0"/>
              </a:rPr>
              <a:t>ultrasonic</a:t>
            </a:r>
            <a:r>
              <a:rPr lang="en-US" sz="1150">
                <a:latin typeface="Arial" panose="020B0604020202020204" pitchFamily="34" charset="0"/>
                <a:cs typeface="Arial" panose="020B0604020202020204" pitchFamily="34" charset="0"/>
              </a:rPr>
              <a:t> (deep cleansing and product penetration) and/or </a:t>
            </a:r>
            <a:r>
              <a:rPr lang="en-US" sz="1150" b="1" err="1">
                <a:latin typeface="Arial" panose="020B0604020202020204" pitchFamily="34" charset="0"/>
                <a:cs typeface="Arial" panose="020B0604020202020204" pitchFamily="34" charset="0"/>
              </a:rPr>
              <a:t>microcurrent</a:t>
            </a:r>
            <a:r>
              <a:rPr lang="en-US" sz="1150">
                <a:latin typeface="Arial" panose="020B0604020202020204" pitchFamily="34" charset="0"/>
                <a:cs typeface="Arial" panose="020B0604020202020204" pitchFamily="34" charset="0"/>
              </a:rPr>
              <a:t> (specific iontophoresis)</a:t>
            </a:r>
            <a:r>
              <a:rPr lang="en-US" sz="1150" baseline="0">
                <a:latin typeface="Arial" panose="020B0604020202020204" pitchFamily="34" charset="0"/>
                <a:cs typeface="Arial" panose="020B0604020202020204" pitchFamily="34" charset="0"/>
              </a:rPr>
              <a:t> into your treatments.</a:t>
            </a:r>
            <a:r>
              <a:rPr lang="en-US" sz="1150">
                <a:latin typeface="Arial" panose="020B0604020202020204" pitchFamily="34" charset="0"/>
                <a:cs typeface="Arial" panose="020B0604020202020204" pitchFamily="34" charset="0"/>
              </a:rPr>
              <a:t> </a:t>
            </a:r>
          </a:p>
          <a:p>
            <a:pPr marL="171450" indent="-171450">
              <a:buFont typeface="Arial" panose="020B0604020202020204" pitchFamily="34" charset="0"/>
              <a:buChar char="•"/>
              <a:defRPr/>
            </a:pPr>
            <a:r>
              <a:rPr lang="en-US" sz="1150" b="1">
                <a:latin typeface="Arial" panose="020B0604020202020204" pitchFamily="34" charset="0"/>
                <a:cs typeface="Arial" panose="020B0604020202020204" pitchFamily="34" charset="0"/>
              </a:rPr>
              <a:t>Chemical</a:t>
            </a:r>
            <a:r>
              <a:rPr lang="en-US" sz="1150" b="1" baseline="0">
                <a:latin typeface="Arial" panose="020B0604020202020204" pitchFamily="34" charset="0"/>
                <a:cs typeface="Arial" panose="020B0604020202020204" pitchFamily="34" charset="0"/>
              </a:rPr>
              <a:t> </a:t>
            </a:r>
            <a:r>
              <a:rPr lang="en-US" sz="1150" b="1">
                <a:latin typeface="Arial" panose="020B0604020202020204" pitchFamily="34" charset="0"/>
                <a:cs typeface="Arial" panose="020B0604020202020204" pitchFamily="34" charset="0"/>
              </a:rPr>
              <a:t>Peels:</a:t>
            </a:r>
            <a:r>
              <a:rPr lang="en-US" sz="1150">
                <a:latin typeface="Arial" panose="020B0604020202020204" pitchFamily="34" charset="0"/>
                <a:cs typeface="Arial" panose="020B0604020202020204" pitchFamily="34" charset="0"/>
              </a:rPr>
              <a:t> Higher </a:t>
            </a:r>
            <a:r>
              <a:rPr lang="en-US" sz="1150" baseline="0">
                <a:latin typeface="Arial" panose="020B0604020202020204" pitchFamily="34" charset="0"/>
                <a:cs typeface="Arial" panose="020B0604020202020204" pitchFamily="34" charset="0"/>
              </a:rPr>
              <a:t>levels of Salicylic, Glycolic, Lactic Acids and </a:t>
            </a:r>
            <a:r>
              <a:rPr lang="en-US" sz="1150" err="1">
                <a:latin typeface="Arial" panose="020B0604020202020204" pitchFamily="34" charset="0"/>
                <a:cs typeface="Arial" panose="020B0604020202020204" pitchFamily="34" charset="0"/>
              </a:rPr>
              <a:t>Trichloroacetic</a:t>
            </a:r>
            <a:r>
              <a:rPr lang="en-US" sz="1150">
                <a:latin typeface="Arial" panose="020B0604020202020204" pitchFamily="34" charset="0"/>
                <a:cs typeface="Arial" panose="020B0604020202020204" pitchFamily="34" charset="0"/>
              </a:rPr>
              <a:t> Acid </a:t>
            </a:r>
            <a:r>
              <a:rPr lang="en-US" sz="1150" baseline="0">
                <a:latin typeface="Arial" panose="020B0604020202020204" pitchFamily="34" charset="0"/>
                <a:cs typeface="Arial" panose="020B0604020202020204" pitchFamily="34" charset="0"/>
              </a:rPr>
              <a:t>(TCA) are perfect for resurfacing the skin, clearing congestions and brightening hyperpigmentation. For acne, it’s best to perform in a series.</a:t>
            </a:r>
          </a:p>
          <a:p>
            <a:pPr marL="171450" marR="0" indent="-171450" algn="l" defTabSz="914400" rtl="0" eaLnBrk="0" fontAlgn="base" latinLnBrk="0" hangingPunct="0">
              <a:buClrTx/>
              <a:buSzTx/>
              <a:buFont typeface="Arial" panose="020B0604020202020204" pitchFamily="34" charset="0"/>
              <a:buChar char="•"/>
              <a:tabLst/>
              <a:defRPr/>
            </a:pPr>
            <a:r>
              <a:rPr lang="en-US" sz="1150" b="1">
                <a:latin typeface="Arial" panose="020B0604020202020204" pitchFamily="34" charset="0"/>
                <a:cs typeface="Arial" panose="020B0604020202020204" pitchFamily="34" charset="0"/>
              </a:rPr>
              <a:t>Hydro</a:t>
            </a:r>
            <a:r>
              <a:rPr lang="en-US" sz="1150" b="1" baseline="0">
                <a:latin typeface="Arial" panose="020B0604020202020204" pitchFamily="34" charset="0"/>
                <a:cs typeface="Arial" panose="020B0604020202020204" pitchFamily="34" charset="0"/>
              </a:rPr>
              <a:t> or </a:t>
            </a:r>
            <a:r>
              <a:rPr lang="en-US" sz="1150" b="1">
                <a:latin typeface="Arial" panose="020B0604020202020204" pitchFamily="34" charset="0"/>
                <a:cs typeface="Arial" panose="020B0604020202020204" pitchFamily="34" charset="0"/>
              </a:rPr>
              <a:t>Microdermabrasion: </a:t>
            </a:r>
            <a:r>
              <a:rPr lang="en-US" sz="1150" b="0">
                <a:latin typeface="Arial" panose="020B0604020202020204" pitchFamily="34" charset="0"/>
                <a:cs typeface="Arial" panose="020B0604020202020204" pitchFamily="34" charset="0"/>
              </a:rPr>
              <a:t>This</a:t>
            </a:r>
            <a:r>
              <a:rPr lang="en-US" sz="1150" b="1">
                <a:latin typeface="Arial" panose="020B0604020202020204" pitchFamily="34" charset="0"/>
                <a:cs typeface="Arial" panose="020B0604020202020204" pitchFamily="34" charset="0"/>
              </a:rPr>
              <a:t> </a:t>
            </a:r>
            <a:r>
              <a:rPr lang="en-US" sz="1150">
                <a:latin typeface="Arial" panose="020B0604020202020204" pitchFamily="34" charset="0"/>
                <a:cs typeface="Arial" panose="020B0604020202020204" pitchFamily="34" charset="0"/>
              </a:rPr>
              <a:t>process can remove some skin irregularities, as well as stimulate a healing process which can lead to increased collagen production and a structural improvement in the dermis. It offers some improvement in clients</a:t>
            </a:r>
            <a:r>
              <a:rPr lang="en-US" sz="1150" baseline="0">
                <a:latin typeface="Arial" panose="020B0604020202020204" pitchFamily="34" charset="0"/>
                <a:cs typeface="Arial" panose="020B0604020202020204" pitchFamily="34" charset="0"/>
              </a:rPr>
              <a:t> </a:t>
            </a:r>
            <a:r>
              <a:rPr lang="en-US" sz="1150">
                <a:latin typeface="Arial" panose="020B0604020202020204" pitchFamily="34" charset="0"/>
                <a:cs typeface="Arial" panose="020B0604020202020204" pitchFamily="34" charset="0"/>
              </a:rPr>
              <a:t>with mild</a:t>
            </a:r>
            <a:r>
              <a:rPr lang="en-US" sz="1150" baseline="0">
                <a:latin typeface="Arial" panose="020B0604020202020204" pitchFamily="34" charset="0"/>
                <a:cs typeface="Arial" panose="020B0604020202020204" pitchFamily="34" charset="0"/>
              </a:rPr>
              <a:t> rolling scars, </a:t>
            </a:r>
            <a:r>
              <a:rPr lang="en-US" sz="1150">
                <a:latin typeface="Arial" panose="020B0604020202020204" pitchFamily="34" charset="0"/>
                <a:cs typeface="Arial" panose="020B0604020202020204" pitchFamily="34" charset="0"/>
              </a:rPr>
              <a:t>mild, non-inflammatory acne, and helps to even out skin tone.</a:t>
            </a:r>
            <a:r>
              <a:rPr lang="en-US" sz="1150" baseline="0">
                <a:latin typeface="Arial" panose="020B0604020202020204" pitchFamily="34" charset="0"/>
                <a:cs typeface="Arial" panose="020B0604020202020204" pitchFamily="34" charset="0"/>
              </a:rPr>
              <a:t> This</a:t>
            </a:r>
            <a:r>
              <a:rPr lang="en-US" sz="1150">
                <a:latin typeface="Arial" panose="020B0604020202020204" pitchFamily="34" charset="0"/>
                <a:cs typeface="Arial" panose="020B0604020202020204" pitchFamily="34" charset="0"/>
              </a:rPr>
              <a:t> would not be used on skin with active or inflamed acneic lesions.</a:t>
            </a:r>
          </a:p>
          <a:p>
            <a:pPr marL="171450" marR="0" indent="-171450" algn="l" defTabSz="914400" rtl="0" eaLnBrk="0" fontAlgn="base" latinLnBrk="0" hangingPunct="0">
              <a:buClrTx/>
              <a:buSzTx/>
              <a:buFont typeface="Arial" panose="020B0604020202020204" pitchFamily="34" charset="0"/>
              <a:buChar char="•"/>
              <a:tabLst/>
              <a:defRPr/>
            </a:pPr>
            <a:r>
              <a:rPr lang="en-US" sz="1150" b="1">
                <a:latin typeface="Arial" panose="020B0604020202020204" pitchFamily="34" charset="0"/>
                <a:cs typeface="Arial" panose="020B0604020202020204" pitchFamily="34" charset="0"/>
              </a:rPr>
              <a:t>Light emitting diodes – LED: (Blue Light</a:t>
            </a:r>
            <a:r>
              <a:rPr lang="en-US" sz="1150" b="1" baseline="0">
                <a:latin typeface="Arial" panose="020B0604020202020204" pitchFamily="34" charset="0"/>
                <a:cs typeface="Arial" panose="020B0604020202020204" pitchFamily="34" charset="0"/>
              </a:rPr>
              <a:t> and Red Light): </a:t>
            </a:r>
            <a:r>
              <a:rPr lang="en-US" sz="1150" baseline="0">
                <a:latin typeface="Arial" panose="020B0604020202020204" pitchFamily="34" charset="0"/>
                <a:cs typeface="Arial" panose="020B0604020202020204" pitchFamily="34" charset="0"/>
              </a:rPr>
              <a:t>Blue light targets bacteria, while red light encourages healing of the skin.  </a:t>
            </a:r>
          </a:p>
          <a:p>
            <a:pPr marL="0" marR="0" indent="0" algn="l" defTabSz="914400" rtl="0" eaLnBrk="0" fontAlgn="base" latinLnBrk="0" hangingPunct="0">
              <a:buClrTx/>
              <a:buSzTx/>
              <a:buFont typeface="Arial" panose="020B0604020202020204" pitchFamily="34" charset="0"/>
              <a:buNone/>
              <a:tabLst/>
              <a:defRPr/>
            </a:pPr>
            <a:endParaRPr lang="en-US" sz="1150" b="1" baseline="0">
              <a:latin typeface="Arial" panose="020B0604020202020204" pitchFamily="34" charset="0"/>
              <a:cs typeface="Arial" panose="020B0604020202020204" pitchFamily="34" charset="0"/>
            </a:endParaRPr>
          </a:p>
          <a:p>
            <a:pPr marL="0" marR="0" indent="0" algn="l" defTabSz="914400" rtl="0" eaLnBrk="0" fontAlgn="base" latinLnBrk="0" hangingPunct="0">
              <a:buClrTx/>
              <a:buSzTx/>
              <a:buFont typeface="Arial" panose="020B0604020202020204" pitchFamily="34" charset="0"/>
              <a:buNone/>
              <a:tabLst/>
              <a:defRPr/>
            </a:pPr>
            <a:r>
              <a:rPr lang="en-US" sz="1150" b="1" baseline="0">
                <a:latin typeface="Arial" panose="020B0604020202020204" pitchFamily="34" charset="0"/>
                <a:cs typeface="Arial" panose="020B0604020202020204" pitchFamily="34" charset="0"/>
              </a:rPr>
              <a:t>Link: let’s discuss this a bit further.</a:t>
            </a:r>
            <a:endParaRPr lang="en-US" sz="115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98B896-5FDF-4D46-8AEB-CB9117B82F5F}" type="slidenum">
              <a:rPr lang="en-US" smtClean="0"/>
              <a:t>34</a:t>
            </a:fld>
            <a:endParaRPr lang="en-US"/>
          </a:p>
        </p:txBody>
      </p:sp>
    </p:spTree>
    <p:extLst>
      <p:ext uri="{BB962C8B-B14F-4D97-AF65-F5344CB8AC3E}">
        <p14:creationId xmlns:p14="http://schemas.microsoft.com/office/powerpoint/2010/main" val="428899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4700" y="533400"/>
            <a:ext cx="2792413" cy="1571625"/>
          </a:xfrm>
          <a:prstGeom prst="rect">
            <a:avLst/>
          </a:prstGeom>
        </p:spPr>
      </p:sp>
      <p:sp>
        <p:nvSpPr>
          <p:cNvPr id="3" name="Notes Placeholder 2"/>
          <p:cNvSpPr>
            <a:spLocks noGrp="1"/>
          </p:cNvSpPr>
          <p:nvPr>
            <p:ph type="body" idx="1"/>
          </p:nvPr>
        </p:nvSpPr>
        <p:spPr>
          <a:xfrm>
            <a:off x="164306" y="2286000"/>
            <a:ext cx="6564785" cy="6324600"/>
          </a:xfrm>
        </p:spPr>
        <p:txBody>
          <a:bodyPr/>
          <a:lstStyle/>
          <a:p>
            <a:r>
              <a:rPr lang="en-US" sz="1150" b="1" u="none">
                <a:latin typeface="Arial" panose="020B0604020202020204" pitchFamily="34" charset="0"/>
                <a:cs typeface="Arial" panose="020B0604020202020204" pitchFamily="34" charset="0"/>
              </a:rPr>
              <a:t>Light Emitting Diode (LED)</a:t>
            </a:r>
          </a:p>
          <a:p>
            <a:r>
              <a:rPr lang="en-US" sz="1150">
                <a:latin typeface="Arial" panose="020B0604020202020204" pitchFamily="34" charset="0"/>
                <a:cs typeface="Arial" panose="020B0604020202020204" pitchFamily="34" charset="0"/>
              </a:rPr>
              <a:t>LED is a low energy, non-ablative device that emits an exact wavelength into the skin to stimulate and energize cellular activity. The theory behind LED is that energy will stimulate the skin cells in a manner similar to photo synthesis (the process of taking light and converting to food energy as plants do). There are several colors</a:t>
            </a:r>
            <a:r>
              <a:rPr lang="en-US" sz="1150" baseline="0">
                <a:latin typeface="Arial" panose="020B0604020202020204" pitchFamily="34" charset="0"/>
                <a:cs typeface="Arial" panose="020B0604020202020204" pitchFamily="34" charset="0"/>
              </a:rPr>
              <a:t> that may be selected for use, however Blue and Red light are usually used with the treatment of acne</a:t>
            </a:r>
            <a:r>
              <a:rPr lang="en-US" sz="1150">
                <a:latin typeface="Arial" panose="020B0604020202020204" pitchFamily="34" charset="0"/>
                <a:cs typeface="Arial" panose="020B0604020202020204" pitchFamily="34" charset="0"/>
              </a:rPr>
              <a:t>. </a:t>
            </a:r>
          </a:p>
          <a:p>
            <a:endParaRPr lang="en-US" sz="1150" b="1">
              <a:latin typeface="Arial" panose="020B0604020202020204" pitchFamily="34" charset="0"/>
              <a:cs typeface="Arial" panose="020B0604020202020204" pitchFamily="34" charset="0"/>
            </a:endParaRPr>
          </a:p>
          <a:p>
            <a:r>
              <a:rPr lang="en-US" sz="1150" b="1">
                <a:latin typeface="Arial" panose="020B0604020202020204" pitchFamily="34" charset="0"/>
                <a:cs typeface="Arial" panose="020B0604020202020204" pitchFamily="34" charset="0"/>
              </a:rPr>
              <a:t>Blue LED</a:t>
            </a:r>
            <a:endParaRPr lang="en-US" sz="1150">
              <a:latin typeface="Arial" panose="020B0604020202020204" pitchFamily="34" charset="0"/>
              <a:cs typeface="Arial" panose="020B0604020202020204" pitchFamily="34" charset="0"/>
            </a:endParaRPr>
          </a:p>
          <a:p>
            <a:pPr marL="0" marR="0" lvl="0" indent="0" algn="l" defTabSz="914400" rtl="0" eaLnBrk="0" fontAlgn="base" latinLnBrk="0" hangingPunct="0">
              <a:buClrTx/>
              <a:buSzTx/>
              <a:buFontTx/>
              <a:buNone/>
              <a:tabLst/>
              <a:defRPr/>
            </a:pPr>
            <a:r>
              <a:rPr lang="en-US" sz="1150">
                <a:latin typeface="Arial" panose="020B0604020202020204" pitchFamily="34" charset="0"/>
                <a:cs typeface="Arial" panose="020B0604020202020204" pitchFamily="34" charset="0"/>
              </a:rPr>
              <a:t>Blue light has a wavelength of 400–490 nm and has special effects on the skin especially when it comes to treating acne. Blue light can help excite porphyrins, the compounds inside P. acnes. When porphyrins are activated, they release reactive oxygen molecules that damage the bacteria internally, basically killing the bacteria from the inside out. Use of Blue LED will generally be for the treatment of acne and it can be used after extractions as an anti-inflammatory and anti-bacterial agent</a:t>
            </a:r>
            <a:r>
              <a:rPr lang="en-US" sz="1150" baseline="0">
                <a:latin typeface="Arial" panose="020B0604020202020204" pitchFamily="34" charset="0"/>
                <a:cs typeface="Arial" panose="020B0604020202020204" pitchFamily="34" charset="0"/>
              </a:rPr>
              <a:t> or over light friendly products such as clear water-based serums or masques.</a:t>
            </a:r>
            <a:endParaRPr lang="en-US" sz="1150">
              <a:latin typeface="Arial" panose="020B0604020202020204" pitchFamily="34" charset="0"/>
              <a:cs typeface="Arial" panose="020B0604020202020204" pitchFamily="34" charset="0"/>
            </a:endParaRPr>
          </a:p>
          <a:p>
            <a:r>
              <a:rPr lang="en-US" sz="1150" b="1">
                <a:latin typeface="Arial" panose="020B0604020202020204" pitchFamily="34" charset="0"/>
                <a:cs typeface="Arial" panose="020B0604020202020204" pitchFamily="34" charset="0"/>
              </a:rPr>
              <a:t>[click for next images of blue and red light]</a:t>
            </a:r>
            <a:endParaRPr lang="en-US" sz="1150">
              <a:latin typeface="Arial" panose="020B0604020202020204" pitchFamily="34" charset="0"/>
              <a:cs typeface="Arial" panose="020B0604020202020204" pitchFamily="34" charset="0"/>
            </a:endParaRPr>
          </a:p>
          <a:p>
            <a:endParaRPr lang="en-US" sz="1150" b="1">
              <a:latin typeface="Arial" panose="020B0604020202020204" pitchFamily="34" charset="0"/>
              <a:cs typeface="Arial" panose="020B0604020202020204" pitchFamily="34" charset="0"/>
            </a:endParaRPr>
          </a:p>
          <a:p>
            <a:r>
              <a:rPr lang="en-US" sz="1150" b="1">
                <a:latin typeface="Arial" panose="020B0604020202020204" pitchFamily="34" charset="0"/>
                <a:cs typeface="Arial" panose="020B0604020202020204" pitchFamily="34" charset="0"/>
              </a:rPr>
              <a:t>Red LED </a:t>
            </a:r>
          </a:p>
          <a:p>
            <a:r>
              <a:rPr lang="en-US" sz="1150">
                <a:latin typeface="Arial" panose="020B0604020202020204" pitchFamily="34" charset="0"/>
                <a:cs typeface="Arial" panose="020B0604020202020204" pitchFamily="34" charset="0"/>
              </a:rPr>
              <a:t>Red Light is about 640nm on the visible light spectrum</a:t>
            </a:r>
            <a:r>
              <a:rPr lang="en-US" sz="1150" baseline="0">
                <a:latin typeface="Arial" panose="020B0604020202020204" pitchFamily="34" charset="0"/>
                <a:cs typeface="Arial" panose="020B0604020202020204" pitchFamily="34" charset="0"/>
              </a:rPr>
              <a:t> and is used to</a:t>
            </a:r>
            <a:r>
              <a:rPr lang="en-US" sz="1150" kern="1200">
                <a:solidFill>
                  <a:schemeClr val="tx1"/>
                </a:solidFill>
                <a:latin typeface="Arial" panose="020B0604020202020204" pitchFamily="34" charset="0"/>
                <a:cs typeface="Arial" panose="020B0604020202020204" pitchFamily="34" charset="0"/>
              </a:rPr>
              <a:t> stimulate the healing process,</a:t>
            </a:r>
            <a:r>
              <a:rPr lang="en-US" sz="1150" kern="1200" baseline="0">
                <a:solidFill>
                  <a:schemeClr val="tx1"/>
                </a:solidFill>
                <a:latin typeface="Arial" panose="020B0604020202020204" pitchFamily="34" charset="0"/>
                <a:cs typeface="Arial" panose="020B0604020202020204" pitchFamily="34" charset="0"/>
              </a:rPr>
              <a:t> cellular growth and collagen remodeling. </a:t>
            </a:r>
            <a:r>
              <a:rPr lang="en-US" sz="1150" i="0" kern="1200" baseline="0">
                <a:solidFill>
                  <a:schemeClr val="tx1"/>
                </a:solidFill>
                <a:latin typeface="Arial" panose="020B0604020202020204" pitchFamily="34" charset="0"/>
                <a:cs typeface="Arial" panose="020B0604020202020204" pitchFamily="34" charset="0"/>
              </a:rPr>
              <a:t>R</a:t>
            </a:r>
            <a:r>
              <a:rPr lang="en-US" sz="1150" i="0" kern="1200">
                <a:solidFill>
                  <a:schemeClr val="tx1"/>
                </a:solidFill>
                <a:latin typeface="Arial" panose="020B0604020202020204" pitchFamily="34" charset="0"/>
                <a:cs typeface="Arial" panose="020B0604020202020204" pitchFamily="34" charset="0"/>
              </a:rPr>
              <a:t>esearchers suggest that since </a:t>
            </a:r>
            <a:r>
              <a:rPr lang="en-US" sz="1150">
                <a:latin typeface="Arial" panose="020B0604020202020204" pitchFamily="34" charset="0"/>
                <a:cs typeface="Arial" panose="020B0604020202020204" pitchFamily="34" charset="0"/>
              </a:rPr>
              <a:t>Red Light (levels of 633 nm) </a:t>
            </a:r>
            <a:r>
              <a:rPr lang="en-US" sz="1150" i="0" kern="1200">
                <a:solidFill>
                  <a:schemeClr val="tx1"/>
                </a:solidFill>
                <a:latin typeface="Arial" panose="020B0604020202020204" pitchFamily="34" charset="0"/>
                <a:cs typeface="Arial" panose="020B0604020202020204" pitchFamily="34" charset="0"/>
              </a:rPr>
              <a:t>penetrates deeper into tissue than blue light, the red light could possibly</a:t>
            </a:r>
            <a:r>
              <a:rPr lang="en-US" sz="1150" i="0" kern="1200" baseline="0">
                <a:solidFill>
                  <a:schemeClr val="tx1"/>
                </a:solidFill>
                <a:latin typeface="Arial" panose="020B0604020202020204" pitchFamily="34" charset="0"/>
                <a:cs typeface="Arial" panose="020B0604020202020204" pitchFamily="34" charset="0"/>
              </a:rPr>
              <a:t> </a:t>
            </a:r>
            <a:r>
              <a:rPr lang="en-US" sz="1150" i="0" kern="1200">
                <a:solidFill>
                  <a:schemeClr val="tx1"/>
                </a:solidFill>
                <a:latin typeface="Arial" panose="020B0604020202020204" pitchFamily="34" charset="0"/>
                <a:cs typeface="Arial" panose="020B0604020202020204" pitchFamily="34" charset="0"/>
              </a:rPr>
              <a:t>actively destroy </a:t>
            </a:r>
            <a:r>
              <a:rPr lang="en-US" sz="1150" kern="1200">
                <a:solidFill>
                  <a:schemeClr val="tx1"/>
                </a:solidFill>
                <a:latin typeface="Arial" panose="020B0604020202020204" pitchFamily="34" charset="0"/>
                <a:cs typeface="Arial" panose="020B0604020202020204" pitchFamily="34" charset="0"/>
              </a:rPr>
              <a:t>P. acnes </a:t>
            </a:r>
            <a:r>
              <a:rPr lang="en-US" sz="1150" i="0" kern="1200">
                <a:solidFill>
                  <a:schemeClr val="tx1"/>
                </a:solidFill>
                <a:latin typeface="Arial" panose="020B0604020202020204" pitchFamily="34" charset="0"/>
                <a:cs typeface="Arial" panose="020B0604020202020204" pitchFamily="34" charset="0"/>
              </a:rPr>
              <a:t>bacteria found in the lower regions of the sebaceous gland. Red light has also been shown to demonstrate anti-inflammatory properties</a:t>
            </a:r>
            <a:endParaRPr lang="en-US" sz="1150" kern="1200" baseline="0">
              <a:solidFill>
                <a:schemeClr val="tx1"/>
              </a:solidFill>
              <a:latin typeface="Arial" panose="020B0604020202020204" pitchFamily="34" charset="0"/>
              <a:cs typeface="Arial" panose="020B0604020202020204" pitchFamily="34" charset="0"/>
            </a:endParaRPr>
          </a:p>
          <a:p>
            <a:endParaRPr lang="en-US" sz="1150" b="1" kern="1200" baseline="0">
              <a:solidFill>
                <a:schemeClr val="tx1"/>
              </a:solidFill>
              <a:latin typeface="Arial" panose="020B0604020202020204" pitchFamily="34" charset="0"/>
              <a:cs typeface="Arial" panose="020B0604020202020204" pitchFamily="34" charset="0"/>
            </a:endParaRPr>
          </a:p>
          <a:p>
            <a:r>
              <a:rPr lang="en-US" sz="1150" b="1" kern="1200">
                <a:solidFill>
                  <a:schemeClr val="tx1"/>
                </a:solidFill>
                <a:latin typeface="Arial" panose="020B0604020202020204" pitchFamily="34" charset="0"/>
                <a:cs typeface="Arial" panose="020B0604020202020204" pitchFamily="34" charset="0"/>
              </a:rPr>
              <a:t>Combination</a:t>
            </a:r>
            <a:r>
              <a:rPr lang="en-US" sz="1150" b="1" kern="1200" baseline="0">
                <a:solidFill>
                  <a:schemeClr val="tx1"/>
                </a:solidFill>
                <a:latin typeface="Arial" panose="020B0604020202020204" pitchFamily="34" charset="0"/>
                <a:cs typeface="Arial" panose="020B0604020202020204" pitchFamily="34" charset="0"/>
              </a:rPr>
              <a:t> Therapy</a:t>
            </a:r>
          </a:p>
          <a:p>
            <a:r>
              <a:rPr lang="en-US" sz="1150" kern="1200">
                <a:solidFill>
                  <a:schemeClr val="tx1"/>
                </a:solidFill>
                <a:latin typeface="Arial" panose="020B0604020202020204" pitchFamily="34" charset="0"/>
                <a:cs typeface="Arial" panose="020B0604020202020204" pitchFamily="34" charset="0"/>
              </a:rPr>
              <a:t>Blue and red light dual phototherapy combines both the individual red and blue lights into one treatment.</a:t>
            </a:r>
            <a:r>
              <a:rPr lang="en-US" sz="1150" kern="1200" baseline="0">
                <a:solidFill>
                  <a:schemeClr val="tx1"/>
                </a:solidFill>
                <a:latin typeface="Arial" panose="020B0604020202020204" pitchFamily="34" charset="0"/>
                <a:cs typeface="Arial" panose="020B0604020202020204" pitchFamily="34" charset="0"/>
              </a:rPr>
              <a:t> This has found to be effective by combining the antibacterial action of the blue light with the regenerative properties of the red light – making it more effective for acne skin.</a:t>
            </a:r>
            <a:endParaRPr lang="en-US" sz="1150" i="0" kern="1200">
              <a:solidFill>
                <a:schemeClr val="tx1"/>
              </a:solidFill>
              <a:latin typeface="Arial" panose="020B0604020202020204" pitchFamily="34" charset="0"/>
              <a:cs typeface="Arial" panose="020B0604020202020204" pitchFamily="34" charset="0"/>
            </a:endParaRPr>
          </a:p>
          <a:p>
            <a:endParaRPr lang="en-US" sz="1150" i="0" kern="1200">
              <a:solidFill>
                <a:schemeClr val="tx1"/>
              </a:solidFill>
              <a:latin typeface="Arial" panose="020B0604020202020204" pitchFamily="34" charset="0"/>
              <a:cs typeface="Arial" panose="020B0604020202020204" pitchFamily="34" charset="0"/>
            </a:endParaRPr>
          </a:p>
          <a:p>
            <a:r>
              <a:rPr lang="en-US" sz="1150" b="1" kern="1200">
                <a:solidFill>
                  <a:schemeClr val="tx1"/>
                </a:solidFill>
                <a:latin typeface="Arial" panose="020B0604020202020204" pitchFamily="34" charset="0"/>
                <a:cs typeface="Arial" panose="020B0604020202020204" pitchFamily="34" charset="0"/>
              </a:rPr>
              <a:t>References:</a:t>
            </a:r>
          </a:p>
          <a:p>
            <a:pPr marL="171450" indent="-171450">
              <a:buFont typeface="Arial" panose="020B0604020202020204" pitchFamily="34" charset="0"/>
              <a:buChar char="•"/>
            </a:pPr>
            <a:r>
              <a:rPr lang="en-US" sz="1150" kern="1200">
                <a:solidFill>
                  <a:schemeClr val="tx1"/>
                </a:solidFill>
                <a:latin typeface="Arial" panose="020B0604020202020204" pitchFamily="34" charset="0"/>
                <a:cs typeface="Arial" panose="020B0604020202020204" pitchFamily="34" charset="0"/>
              </a:rPr>
              <a:t>http://www.ncbi.nlm.nih.gov/pubmed/16766484</a:t>
            </a:r>
          </a:p>
          <a:p>
            <a:pPr marL="171450" indent="-171450">
              <a:buFont typeface="Arial" panose="020B0604020202020204" pitchFamily="34" charset="0"/>
              <a:buChar char="•"/>
            </a:pPr>
            <a:r>
              <a:rPr lang="en-US" sz="1150" kern="1200">
                <a:solidFill>
                  <a:schemeClr val="tx1"/>
                </a:solidFill>
                <a:latin typeface="Arial" panose="020B0604020202020204" pitchFamily="34" charset="0"/>
                <a:cs typeface="Arial" panose="020B0604020202020204" pitchFamily="34" charset="0"/>
              </a:rPr>
              <a:t>http://dermatologytimes.modernmedicine.com/dermatology-times/news/clinical/dermatology/blue-red-led-combo-more-effective-severe-acne?id=&amp;pageID=1&amp;sk=&amp;date=&amp;total_page=2</a:t>
            </a:r>
          </a:p>
        </p:txBody>
      </p:sp>
      <p:sp>
        <p:nvSpPr>
          <p:cNvPr id="4" name="Slide Number Placeholder 3"/>
          <p:cNvSpPr>
            <a:spLocks noGrp="1"/>
          </p:cNvSpPr>
          <p:nvPr>
            <p:ph type="sldNum" sz="quarter" idx="10"/>
          </p:nvPr>
        </p:nvSpPr>
        <p:spPr/>
        <p:txBody>
          <a:bodyPr/>
          <a:lstStyle/>
          <a:p>
            <a:pPr>
              <a:defRPr/>
            </a:pPr>
            <a:fld id="{AEBBBB35-1541-4738-8405-88E7A015355F}" type="slidenum">
              <a:rPr lang="en-US" smtClean="0"/>
              <a:pPr>
                <a:defRPr/>
              </a:pPr>
              <a:t>35</a:t>
            </a:fld>
            <a:endParaRPr lang="en-US"/>
          </a:p>
        </p:txBody>
      </p:sp>
    </p:spTree>
    <p:extLst>
      <p:ext uri="{BB962C8B-B14F-4D97-AF65-F5344CB8AC3E}">
        <p14:creationId xmlns:p14="http://schemas.microsoft.com/office/powerpoint/2010/main" val="3910575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1688" y="276225"/>
            <a:ext cx="2714625" cy="1527175"/>
          </a:xfrm>
          <a:prstGeom prst="rect">
            <a:avLst/>
          </a:prstGeom>
        </p:spPr>
      </p:sp>
      <p:sp>
        <p:nvSpPr>
          <p:cNvPr id="3" name="Notes Placeholder 2"/>
          <p:cNvSpPr>
            <a:spLocks noGrp="1"/>
          </p:cNvSpPr>
          <p:nvPr>
            <p:ph type="body" idx="1"/>
          </p:nvPr>
        </p:nvSpPr>
        <p:spPr>
          <a:xfrm>
            <a:off x="199103" y="2057400"/>
            <a:ext cx="6430297" cy="6627813"/>
          </a:xfrm>
        </p:spPr>
        <p:txBody>
          <a:bodyPr/>
          <a:lstStyle/>
          <a:p>
            <a:r>
              <a:rPr lang="en-US" sz="1000">
                <a:latin typeface="Arial" panose="020B0604020202020204" pitchFamily="34" charset="0"/>
                <a:cs typeface="Arial" panose="020B0604020202020204" pitchFamily="34" charset="0"/>
              </a:rPr>
              <a:t>Keep in mind a dermatologist/plastic surgeon may use a combination of these therapies depending on the individual and scarring present.</a:t>
            </a:r>
          </a:p>
          <a:p>
            <a:r>
              <a:rPr lang="en-US" sz="1000" b="1">
                <a:latin typeface="Arial" panose="020B0604020202020204" pitchFamily="34" charset="0"/>
                <a:cs typeface="Arial" panose="020B0604020202020204" pitchFamily="34" charset="0"/>
              </a:rPr>
              <a:t>Filler Substances </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Filler substances are best used for shallow, saucer-shaped acne scars. </a:t>
            </a:r>
            <a:r>
              <a:rPr lang="en-US" sz="1000" err="1">
                <a:latin typeface="Arial" panose="020B0604020202020204" pitchFamily="34" charset="0"/>
                <a:cs typeface="Arial" panose="020B0604020202020204" pitchFamily="34" charset="0"/>
              </a:rPr>
              <a:t>Restylane</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Cosmoderm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Cymetra</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Fasciian</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Artecoll</a:t>
            </a:r>
            <a:r>
              <a:rPr lang="en-US" sz="1000">
                <a:latin typeface="Arial" panose="020B0604020202020204" pitchFamily="34" charset="0"/>
                <a:cs typeface="Arial" panose="020B0604020202020204" pitchFamily="34" charset="0"/>
              </a:rPr>
              <a:t> and bovine Collagen are all available. </a:t>
            </a:r>
            <a:br>
              <a:rPr lang="en-US" sz="1000">
                <a:latin typeface="Arial" panose="020B0604020202020204" pitchFamily="34" charset="0"/>
                <a:cs typeface="Arial" panose="020B0604020202020204" pitchFamily="34" charset="0"/>
              </a:rPr>
            </a:br>
            <a:r>
              <a:rPr lang="en-US" sz="1000" b="1">
                <a:latin typeface="Arial" panose="020B0604020202020204" pitchFamily="34" charset="0"/>
                <a:cs typeface="Arial" panose="020B0604020202020204" pitchFamily="34" charset="0"/>
              </a:rPr>
              <a:t>Dermabrasion</a:t>
            </a:r>
            <a:r>
              <a:rPr lang="en-US" sz="1000">
                <a:latin typeface="Arial" panose="020B0604020202020204" pitchFamily="34" charset="0"/>
                <a:cs typeface="Arial" panose="020B0604020202020204" pitchFamily="34" charset="0"/>
              </a:rPr>
              <a:t>. </a:t>
            </a:r>
          </a:p>
          <a:p>
            <a:r>
              <a:rPr lang="en-US" sz="1000">
                <a:latin typeface="Arial" panose="020B0604020202020204" pitchFamily="34" charset="0"/>
                <a:cs typeface="Arial" panose="020B0604020202020204" pitchFamily="34" charset="0"/>
              </a:rPr>
              <a:t>This is thought to be the most effective treatment for acne scars. Under local anesthetic, a high-speed brush is used to remove surface skin and alter the contour of scars. Superficial scars may be removed altogether, and deeper scars may be reduced in depth. Dermabrasion does not work for all kinds of scars; for example, it may make </a:t>
            </a:r>
            <a:r>
              <a:rPr lang="en-US" sz="1000" err="1">
                <a:latin typeface="Arial" panose="020B0604020202020204" pitchFamily="34" charset="0"/>
                <a:cs typeface="Arial" panose="020B0604020202020204" pitchFamily="34" charset="0"/>
              </a:rPr>
              <a:t>ice-pick</a:t>
            </a:r>
            <a:r>
              <a:rPr lang="en-US" sz="1000">
                <a:latin typeface="Arial" panose="020B0604020202020204" pitchFamily="34" charset="0"/>
                <a:cs typeface="Arial" panose="020B0604020202020204" pitchFamily="34" charset="0"/>
              </a:rPr>
              <a:t> scars more noticeable if the scars are wider under the skin than at the surface. In darker-skinned people, dermabrasion may cause changes in pigmentation that require additional treatment.</a:t>
            </a:r>
          </a:p>
          <a:p>
            <a:r>
              <a:rPr lang="en-US" sz="1000" b="1">
                <a:latin typeface="Arial" panose="020B0604020202020204" pitchFamily="34" charset="0"/>
                <a:cs typeface="Arial" panose="020B0604020202020204" pitchFamily="34" charset="0"/>
              </a:rPr>
              <a:t>Laser Treatment</a:t>
            </a:r>
            <a:r>
              <a:rPr lang="en-US" sz="1000">
                <a:latin typeface="Arial" panose="020B0604020202020204" pitchFamily="34" charset="0"/>
                <a:cs typeface="Arial" panose="020B0604020202020204" pitchFamily="34" charset="0"/>
              </a:rPr>
              <a:t>.</a:t>
            </a:r>
          </a:p>
          <a:p>
            <a:r>
              <a:rPr lang="en-US" sz="1000">
                <a:latin typeface="Arial" panose="020B0604020202020204" pitchFamily="34" charset="0"/>
                <a:cs typeface="Arial" panose="020B0604020202020204" pitchFamily="34" charset="0"/>
              </a:rPr>
              <a:t>There are 2 major categories of laser used in acne scar therapy:</a:t>
            </a:r>
            <a:r>
              <a:rPr lang="en-US" sz="1000" baseline="0">
                <a:latin typeface="Arial" panose="020B0604020202020204" pitchFamily="34" charset="0"/>
                <a:cs typeface="Arial" panose="020B0604020202020204" pitchFamily="34" charset="0"/>
              </a:rPr>
              <a:t> ablative and non-ablative. </a:t>
            </a:r>
            <a:r>
              <a:rPr lang="en-US" sz="1000">
                <a:latin typeface="Arial" panose="020B0604020202020204" pitchFamily="34" charset="0"/>
                <a:cs typeface="Arial" panose="020B0604020202020204" pitchFamily="34" charset="0"/>
              </a:rPr>
              <a:t>Ablative lasers literally remove the outer layers of the skin, burning away scar tissue and stimulating the dermal collagen to tighten, reducing the amount of scar visibility. The </a:t>
            </a:r>
            <a:r>
              <a:rPr lang="en-US" sz="1000" err="1">
                <a:latin typeface="Arial" panose="020B0604020202020204" pitchFamily="34" charset="0"/>
                <a:cs typeface="Arial" panose="020B0604020202020204" pitchFamily="34" charset="0"/>
              </a:rPr>
              <a:t>ultrapulsed</a:t>
            </a:r>
            <a:r>
              <a:rPr lang="en-US" sz="1000">
                <a:latin typeface="Arial" panose="020B0604020202020204" pitchFamily="34" charset="0"/>
                <a:cs typeface="Arial" panose="020B0604020202020204" pitchFamily="34" charset="0"/>
              </a:rPr>
              <a:t> carbon dioxide laser and erbium YAG laser are most frequently used in laser resurfacing. Because the skin is injured and unprotected tissue exposed, great effort must be put into wound care and infection prevention. The skin may remain reddened for several months or a year afterwards.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err="1">
                <a:latin typeface="Arial" panose="020B0604020202020204" pitchFamily="34" charset="0"/>
                <a:cs typeface="Arial" panose="020B0604020202020204" pitchFamily="34" charset="0"/>
              </a:rPr>
              <a:t>Fraxel</a:t>
            </a:r>
            <a:r>
              <a:rPr lang="en-US" sz="1000" b="1">
                <a:latin typeface="Arial" panose="020B0604020202020204" pitchFamily="34" charset="0"/>
                <a:cs typeface="Arial" panose="020B0604020202020204" pitchFamily="34" charset="0"/>
              </a:rPr>
              <a:t> laser</a:t>
            </a:r>
            <a:r>
              <a:rPr lang="en-US" sz="1000">
                <a:latin typeface="Arial" panose="020B0604020202020204" pitchFamily="34" charset="0"/>
                <a:cs typeface="Arial" panose="020B0604020202020204" pitchFamily="34" charset="0"/>
              </a:rPr>
              <a:t> has revolutionized the treatment of acne scars and represents the world’s first Non-Ablative Resurfacing laser.</a:t>
            </a:r>
            <a:r>
              <a:rPr lang="en-US" sz="1000" baseline="0">
                <a:latin typeface="Arial" panose="020B0604020202020204" pitchFamily="34" charset="0"/>
                <a:cs typeface="Arial" panose="020B0604020202020204" pitchFamily="34" charset="0"/>
              </a:rPr>
              <a:t> It has </a:t>
            </a:r>
            <a:r>
              <a:rPr lang="en-US" sz="1000">
                <a:latin typeface="Arial" panose="020B0604020202020204" pitchFamily="34" charset="0"/>
                <a:cs typeface="Arial" panose="020B0604020202020204" pitchFamily="34" charset="0"/>
              </a:rPr>
              <a:t>the ability to promote collagen growth in</a:t>
            </a:r>
            <a:r>
              <a:rPr lang="en-US" sz="1000" baseline="0">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rPr>
              <a:t>the skin below acne scars without creating any damage to the skin surface in the process. Minimal downtime is expected after this procedure. After a series of 3-5 </a:t>
            </a:r>
            <a:r>
              <a:rPr lang="en-US" sz="1000" err="1">
                <a:latin typeface="Arial" panose="020B0604020202020204" pitchFamily="34" charset="0"/>
                <a:cs typeface="Arial" panose="020B0604020202020204" pitchFamily="34" charset="0"/>
              </a:rPr>
              <a:t>Fraxel</a:t>
            </a:r>
            <a:r>
              <a:rPr lang="en-US" sz="1000">
                <a:latin typeface="Arial" panose="020B0604020202020204" pitchFamily="34" charset="0"/>
                <a:cs typeface="Arial" panose="020B0604020202020204" pitchFamily="34" charset="0"/>
              </a:rPr>
              <a:t> Laser treatments, the appearance of acne scars and the texture of the skin can be greatly improved. </a:t>
            </a:r>
          </a:p>
          <a:p>
            <a:r>
              <a:rPr lang="en-US" sz="1000" b="1">
                <a:latin typeface="Arial" panose="020B0604020202020204" pitchFamily="34" charset="0"/>
                <a:cs typeface="Arial" panose="020B0604020202020204" pitchFamily="34" charset="0"/>
              </a:rPr>
              <a:t>Skin Surgery</a:t>
            </a:r>
            <a:r>
              <a:rPr lang="en-US" sz="1000">
                <a:latin typeface="Arial" panose="020B0604020202020204" pitchFamily="34" charset="0"/>
                <a:cs typeface="Arial" panose="020B0604020202020204" pitchFamily="34" charset="0"/>
              </a:rPr>
              <a:t> </a:t>
            </a:r>
          </a:p>
          <a:p>
            <a:r>
              <a:rPr lang="en-US" sz="1000">
                <a:latin typeface="Arial" panose="020B0604020202020204" pitchFamily="34" charset="0"/>
                <a:cs typeface="Arial" panose="020B0604020202020204" pitchFamily="34" charset="0"/>
              </a:rPr>
              <a:t>Some </a:t>
            </a:r>
            <a:r>
              <a:rPr lang="en-US" sz="1000" err="1">
                <a:latin typeface="Arial" panose="020B0604020202020204" pitchFamily="34" charset="0"/>
                <a:cs typeface="Arial" panose="020B0604020202020204" pitchFamily="34" charset="0"/>
              </a:rPr>
              <a:t>ice-pick</a:t>
            </a:r>
            <a:r>
              <a:rPr lang="en-US" sz="1000">
                <a:latin typeface="Arial" panose="020B0604020202020204" pitchFamily="34" charset="0"/>
                <a:cs typeface="Arial" panose="020B0604020202020204" pitchFamily="34" charset="0"/>
              </a:rPr>
              <a:t> scars may be removed by "punch" excision of each individual scar. In this procedure each scar is excised down to the layer of subcutaneous fat; the resulting hole in the skin may be repaired with sutures or with a small skin graft. </a:t>
            </a:r>
            <a:r>
              <a:rPr lang="en-US" sz="1000" err="1">
                <a:latin typeface="Arial" panose="020B0604020202020204" pitchFamily="34" charset="0"/>
                <a:cs typeface="Arial" panose="020B0604020202020204" pitchFamily="34" charset="0"/>
              </a:rPr>
              <a:t>Subcision</a:t>
            </a:r>
            <a:r>
              <a:rPr lang="en-US" sz="1000">
                <a:latin typeface="Arial" panose="020B0604020202020204" pitchFamily="34" charset="0"/>
                <a:cs typeface="Arial" panose="020B0604020202020204" pitchFamily="34" charset="0"/>
              </a:rPr>
              <a:t> is a technique in which a surgical probe is used to lift the scar tissue away from unscarred skin, thus elevating a depressed scar. In this procedure the dermatologist undermines the acne scar with a sharp instrument such as a tiny scalpel or needle. </a:t>
            </a:r>
            <a:r>
              <a:rPr lang="en-US" sz="1000" err="1">
                <a:latin typeface="Arial" panose="020B0604020202020204" pitchFamily="34" charset="0"/>
                <a:cs typeface="Arial" panose="020B0604020202020204" pitchFamily="34" charset="0"/>
              </a:rPr>
              <a:t>Subcision</a:t>
            </a:r>
            <a:r>
              <a:rPr lang="en-US" sz="1000">
                <a:latin typeface="Arial" panose="020B0604020202020204" pitchFamily="34" charset="0"/>
                <a:cs typeface="Arial" panose="020B0604020202020204" pitchFamily="34" charset="0"/>
              </a:rPr>
              <a:t> helps break fibrous bands of scar tissue that are creating tension between the epidermis and deeper structures and also helps induce new collagen formation. </a:t>
            </a:r>
          </a:p>
          <a:p>
            <a:r>
              <a:rPr lang="en-US" sz="1000" b="1">
                <a:latin typeface="Arial" panose="020B0604020202020204" pitchFamily="34" charset="0"/>
                <a:cs typeface="Arial" panose="020B0604020202020204" pitchFamily="34" charset="0"/>
              </a:rPr>
              <a:t>Skin grafting</a:t>
            </a:r>
            <a:r>
              <a:rPr lang="en-US" sz="1000">
                <a:latin typeface="Arial" panose="020B0604020202020204" pitchFamily="34" charset="0"/>
                <a:cs typeface="Arial" panose="020B0604020202020204" pitchFamily="34" charset="0"/>
              </a:rPr>
              <a:t> </a:t>
            </a:r>
          </a:p>
          <a:p>
            <a:r>
              <a:rPr lang="en-US" sz="1000">
                <a:latin typeface="Arial" panose="020B0604020202020204" pitchFamily="34" charset="0"/>
                <a:cs typeface="Arial" panose="020B0604020202020204" pitchFamily="34" charset="0"/>
              </a:rPr>
              <a:t>May be necessary under certain conditions—for example, sometimes dermabrasion </a:t>
            </a:r>
            <a:r>
              <a:rPr lang="en-US" sz="1000" err="1">
                <a:latin typeface="Arial" panose="020B0604020202020204" pitchFamily="34" charset="0"/>
                <a:cs typeface="Arial" panose="020B0604020202020204" pitchFamily="34" charset="0"/>
              </a:rPr>
              <a:t>unroofs</a:t>
            </a:r>
            <a:r>
              <a:rPr lang="en-US" sz="1000">
                <a:latin typeface="Arial" panose="020B0604020202020204" pitchFamily="34" charset="0"/>
                <a:cs typeface="Arial" panose="020B0604020202020204" pitchFamily="34" charset="0"/>
              </a:rPr>
              <a:t> massive and extensive tunnels (also called sinus tracts) caused by inflammatory reaction to sebum and bacteria in sebaceous follicles. Skin grafting may be needed to close the defect of the unroofed sinus tracts.</a:t>
            </a:r>
          </a:p>
          <a:p>
            <a:r>
              <a:rPr lang="en-US" sz="1000" b="1">
                <a:latin typeface="Arial" panose="020B0604020202020204" pitchFamily="34" charset="0"/>
                <a:cs typeface="Arial" panose="020B0604020202020204" pitchFamily="34" charset="0"/>
              </a:rPr>
              <a:t>Chemical Peels </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A chemical peel in the medical setting involves the application of a high potency acid upon the skin. The more potent the acid, the deeper the penetration into the skin. This may be more beneficial for post inflammatory skin color changes and the most minor of acne scars. Ultra aggressive phenol peels which reach the deeper dermis must be approached with great care and administered in a hospital-like monitored setting because they have been associated with heart arrhythmias.</a:t>
            </a:r>
          </a:p>
        </p:txBody>
      </p:sp>
      <p:sp>
        <p:nvSpPr>
          <p:cNvPr id="4" name="Slide Number Placeholder 3"/>
          <p:cNvSpPr>
            <a:spLocks noGrp="1"/>
          </p:cNvSpPr>
          <p:nvPr>
            <p:ph type="sldNum" sz="quarter" idx="10"/>
          </p:nvPr>
        </p:nvSpPr>
        <p:spPr/>
        <p:txBody>
          <a:bodyPr/>
          <a:lstStyle/>
          <a:p>
            <a:fld id="{8098B896-5FDF-4D46-8AEB-CB9117B82F5F}" type="slidenum">
              <a:rPr lang="en-US" smtClean="0"/>
              <a:t>36</a:t>
            </a:fld>
            <a:endParaRPr lang="en-US"/>
          </a:p>
        </p:txBody>
      </p:sp>
    </p:spTree>
    <p:extLst>
      <p:ext uri="{BB962C8B-B14F-4D97-AF65-F5344CB8AC3E}">
        <p14:creationId xmlns:p14="http://schemas.microsoft.com/office/powerpoint/2010/main" val="279315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614363"/>
            <a:ext cx="5486400" cy="3086100"/>
          </a:xfrm>
          <a:prstGeom prst="rect">
            <a:avLst/>
          </a:prstGeom>
        </p:spPr>
      </p:sp>
      <p:sp>
        <p:nvSpPr>
          <p:cNvPr id="3" name="Notes Placeholder 2"/>
          <p:cNvSpPr>
            <a:spLocks noGrp="1"/>
          </p:cNvSpPr>
          <p:nvPr>
            <p:ph type="body" idx="1"/>
          </p:nvPr>
        </p:nvSpPr>
        <p:spPr>
          <a:xfrm>
            <a:off x="533400" y="4026569"/>
            <a:ext cx="5791200" cy="4658644"/>
          </a:xfrm>
        </p:spPr>
        <p:txBody>
          <a:bodyPr/>
          <a:lstStyle/>
          <a:p>
            <a:r>
              <a:rPr lang="en-US">
                <a:latin typeface="Arial" panose="020B0604020202020204" pitchFamily="34" charset="0"/>
                <a:cs typeface="Arial" panose="020B0604020202020204" pitchFamily="34" charset="0"/>
              </a:rPr>
              <a:t>As skin therapists, we would not be prescribing the medication, but it is important that we understand how it works and more importantly the side effects on the skin that we will more than likely be treating. Many medications can cause irritation, dryness, peeling and in some cases hyperpigmentation. Our clients will need our help to alleviate these side effects thus making their medical treatments more comfortable on their skin.</a:t>
            </a: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When medication is necessary</a:t>
            </a:r>
          </a:p>
          <a:p>
            <a:r>
              <a:rPr lang="en-US">
                <a:latin typeface="Arial" panose="020B0604020202020204" pitchFamily="34" charset="0"/>
                <a:cs typeface="Arial" panose="020B0604020202020204" pitchFamily="34" charset="0"/>
              </a:rPr>
              <a:t>If infection with fluid pustules is present, oral and or topical antibiotics may be necessary and prescribed by a doctor, such as Grade 3 and 4 chronic inflammatory acne. Topical antibiotics tend to become ineffective in a matter of weeks as resistant strains of bacteria always develop.</a:t>
            </a:r>
            <a:r>
              <a:rPr lang="en-US" baseline="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In addition, oral antibiotics and alternative treatments may be another choice or added into the treatment. Because acne-inducing bacteria are becoming more resistant to some popular antibiotics, alternative medications for the treatment of acne have gained increased interest in recent years. Of course this is doctor dependent on the appropriate prescription and approved combinations.</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Link:</a:t>
            </a:r>
            <a:r>
              <a:rPr lang="en-US" b="1" baseline="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F</a:t>
            </a:r>
            <a:r>
              <a:rPr lang="en-US" baseline="0">
                <a:latin typeface="Arial" panose="020B0604020202020204" pitchFamily="34" charset="0"/>
                <a:cs typeface="Arial" panose="020B0604020202020204" pitchFamily="34" charset="0"/>
              </a:rPr>
              <a:t>irst, let’s discuss some common medications prescribed for the treatment of acne.</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98B896-5FDF-4D46-8AEB-CB9117B82F5F}" type="slidenum">
              <a:rPr lang="en-US" smtClean="0"/>
              <a:t>37</a:t>
            </a:fld>
            <a:endParaRPr lang="en-US"/>
          </a:p>
        </p:txBody>
      </p:sp>
    </p:spTree>
    <p:extLst>
      <p:ext uri="{BB962C8B-B14F-4D97-AF65-F5344CB8AC3E}">
        <p14:creationId xmlns:p14="http://schemas.microsoft.com/office/powerpoint/2010/main" val="471828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284163"/>
            <a:ext cx="3222625" cy="1812925"/>
          </a:xfrm>
          <a:prstGeom prst="rect">
            <a:avLst/>
          </a:prstGeom>
        </p:spPr>
      </p:sp>
      <p:sp>
        <p:nvSpPr>
          <p:cNvPr id="3" name="Notes Placeholder 2"/>
          <p:cNvSpPr>
            <a:spLocks noGrp="1"/>
          </p:cNvSpPr>
          <p:nvPr>
            <p:ph type="body" idx="1"/>
          </p:nvPr>
        </p:nvSpPr>
        <p:spPr>
          <a:xfrm>
            <a:off x="316706" y="2245896"/>
            <a:ext cx="6172200" cy="6439318"/>
          </a:xfrm>
        </p:spPr>
        <p:txBody>
          <a:bodyPr>
            <a:normAutofit/>
          </a:bodyPr>
          <a:lstStyle/>
          <a:p>
            <a:r>
              <a:rPr lang="en-US" sz="1200" b="1">
                <a:latin typeface="Arial" panose="020B0604020202020204" pitchFamily="34" charset="0"/>
                <a:cs typeface="Arial" panose="020B0604020202020204" pitchFamily="34" charset="0"/>
              </a:rPr>
              <a:t>Undergraduate Instructor: </a:t>
            </a:r>
            <a:r>
              <a:rPr lang="en-US" sz="1200" b="0" kern="1200">
                <a:solidFill>
                  <a:schemeClr val="tx1"/>
                </a:solidFill>
                <a:latin typeface="Arial" pitchFamily="34" charset="0"/>
                <a:ea typeface="+mn-ea"/>
                <a:cs typeface="Arial" pitchFamily="34" charset="0"/>
              </a:rPr>
              <a:t>This</a:t>
            </a:r>
            <a:r>
              <a:rPr lang="en-US" sz="1200" b="0" kern="1200" baseline="0">
                <a:solidFill>
                  <a:schemeClr val="tx1"/>
                </a:solidFill>
                <a:latin typeface="Arial" pitchFamily="34" charset="0"/>
                <a:ea typeface="+mn-ea"/>
                <a:cs typeface="Arial" pitchFamily="34" charset="0"/>
              </a:rPr>
              <a:t> chart gives us a brief overview of some common prescriptions used in the treatment of acne.</a:t>
            </a:r>
          </a:p>
          <a:p>
            <a:endParaRPr lang="en-US" sz="1200" b="0" kern="1200" baseline="0">
              <a:solidFill>
                <a:schemeClr val="tx1"/>
              </a:solidFill>
              <a:latin typeface="Arial" pitchFamily="34" charset="0"/>
              <a:ea typeface="+mn-ea"/>
              <a:cs typeface="Arial" pitchFamily="34" charset="0"/>
            </a:endParaRPr>
          </a:p>
          <a:p>
            <a:r>
              <a:rPr lang="en-US" sz="1200" b="1" i="0" kern="1200">
                <a:solidFill>
                  <a:schemeClr val="tx1"/>
                </a:solidFill>
                <a:latin typeface="Arial" pitchFamily="34" charset="0"/>
                <a:ea typeface="+mn-ea"/>
                <a:cs typeface="Arial" pitchFamily="34" charset="0"/>
              </a:rPr>
              <a:t>Antibiotics</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Doxycycline,</a:t>
            </a:r>
            <a:r>
              <a:rPr lang="en-US" b="1" baseline="0">
                <a:latin typeface="Arial" panose="020B0604020202020204" pitchFamily="34" charset="0"/>
                <a:cs typeface="Arial" panose="020B0604020202020204" pitchFamily="34" charset="0"/>
              </a:rPr>
              <a:t> Erythomycin, Minocycline,Tetracycline </a:t>
            </a:r>
            <a:r>
              <a:rPr lang="en-US" sz="1200" kern="1200">
                <a:solidFill>
                  <a:schemeClr val="tx1"/>
                </a:solidFill>
                <a:latin typeface="Arial" pitchFamily="34" charset="0"/>
                <a:ea typeface="+mn-ea"/>
                <a:cs typeface="Arial" pitchFamily="34" charset="0"/>
              </a:rPr>
              <a:t>are antibiotics that prevent the growth of bacteria that contribute to acne vulgaris. </a:t>
            </a:r>
            <a:r>
              <a:rPr lang="en-US">
                <a:latin typeface="Arial" panose="020B0604020202020204" pitchFamily="34" charset="0"/>
                <a:cs typeface="Arial" panose="020B0604020202020204" pitchFamily="34" charset="0"/>
              </a:rPr>
              <a:t>Oral antibiotics can reach the bacteria deep inside the skin and the follicles. Oral antibiotics are typically used for patients with moderate to severe acne symptoms. There are many different types of oral antibiotics that have been used to treat acne vulgaris. The efficacy of a particular antibiotic can vary significantly between individuals.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There a many different types of </a:t>
            </a:r>
            <a:r>
              <a:rPr lang="en-US" b="1">
                <a:latin typeface="Arial" panose="020B0604020202020204" pitchFamily="34" charset="0"/>
                <a:cs typeface="Arial" panose="020B0604020202020204" pitchFamily="34" charset="0"/>
              </a:rPr>
              <a:t>topical antibiotics </a:t>
            </a:r>
            <a:r>
              <a:rPr lang="en-US">
                <a:latin typeface="Arial" panose="020B0604020202020204" pitchFamily="34" charset="0"/>
                <a:cs typeface="Arial" panose="020B0604020202020204" pitchFamily="34" charset="0"/>
              </a:rPr>
              <a:t>to treat acne. The most commonly used topical antibiotics are Clindamycin (Cleocin) and Erythromycin (E-mycin). Topical antibiotics generally do not penetrate deeply into the skin and they are often ineffective (when used alone) against moderate to severe inflammatory acne.</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 topical cream </a:t>
            </a:r>
            <a:r>
              <a:rPr lang="en-US" b="1">
                <a:latin typeface="Arial" panose="020B0604020202020204" pitchFamily="34" charset="0"/>
                <a:cs typeface="Arial" panose="020B0604020202020204" pitchFamily="34" charset="0"/>
              </a:rPr>
              <a:t>(5% dapsone) </a:t>
            </a:r>
            <a:r>
              <a:rPr lang="en-US">
                <a:latin typeface="Arial" panose="020B0604020202020204" pitchFamily="34" charset="0"/>
                <a:cs typeface="Arial" panose="020B0604020202020204" pitchFamily="34" charset="0"/>
              </a:rPr>
              <a:t>called Aczone approved by the US FDA can produce positive results for many acne sufferers. The antibacterial action of the medication is complemented by its anti-inflammatory activity. Treatment with dapsone can help reduce the scarring by reducing the amount of damage caused by activated white blood cells.</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Sulfacetamide</a:t>
            </a:r>
            <a:r>
              <a:rPr lang="en-US">
                <a:latin typeface="Arial" panose="020B0604020202020204" pitchFamily="34" charset="0"/>
                <a:cs typeface="Arial" panose="020B0604020202020204" pitchFamily="34" charset="0"/>
              </a:rPr>
              <a:t> is an antibiotic and can limit the growth of bacteria that contribute to acne vulgaris. Sulfacetamide is rarely used alone as a treatment for acne usually used with an oral antibiotic or retinoid.   </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r>
              <a:rPr lang="en-US" sz="1200" b="1" kern="1200">
                <a:solidFill>
                  <a:schemeClr val="tx1"/>
                </a:solidFill>
                <a:latin typeface="Arial" pitchFamily="34" charset="0"/>
                <a:ea typeface="+mn-ea"/>
                <a:cs typeface="Arial" pitchFamily="34" charset="0"/>
              </a:rPr>
              <a:t>Birth Control</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Oral contraceptives </a:t>
            </a:r>
            <a:r>
              <a:rPr lang="en-US">
                <a:latin typeface="Arial" panose="020B0604020202020204" pitchFamily="34" charset="0"/>
                <a:cs typeface="Arial" panose="020B0604020202020204" pitchFamily="34" charset="0"/>
              </a:rPr>
              <a:t>(The Pill) have been found to effectively clear acne in women either when used alone or in conjunction with an anti-androgen medication, such as spironolactone. Oral contraceptives approved by the US FDA for the treatment of hormonal acne contain ethinyl estradiol plus either the progestin norgestimate, norethindrone acetate or drospirenone. These oral contraceptives work together to alter levels and activity of hormones that can trigger acne. </a:t>
            </a:r>
          </a:p>
          <a:p>
            <a:endParaRPr lang="en-US" sz="1200" kern="1200" baseline="0">
              <a:solidFill>
                <a:schemeClr val="tx1"/>
              </a:solidFill>
              <a:latin typeface="Arial" pitchFamily="34" charset="0"/>
              <a:ea typeface="+mn-ea"/>
              <a:cs typeface="Arial" pitchFamily="34" charset="0"/>
            </a:endParaRPr>
          </a:p>
          <a:p>
            <a:r>
              <a:rPr lang="en-US" b="1">
                <a:latin typeface="Arial" panose="020B0604020202020204" pitchFamily="34" charset="0"/>
                <a:cs typeface="Arial" panose="020B0604020202020204" pitchFamily="34" charset="0"/>
              </a:rPr>
              <a:t>Continued on next hidden slide.</a:t>
            </a:r>
            <a:endParaRPr lang="en-US" sz="1200" b="1" kern="1200" baseline="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EBBBB35-1541-4738-8405-88E7A015355F}" type="slidenum">
              <a:rPr lang="en-US" smtClean="0"/>
              <a:pPr>
                <a:defRPr/>
              </a:pPr>
              <a:t>38</a:t>
            </a:fld>
            <a:endParaRPr lang="en-US"/>
          </a:p>
        </p:txBody>
      </p:sp>
    </p:spTree>
    <p:extLst>
      <p:ext uri="{BB962C8B-B14F-4D97-AF65-F5344CB8AC3E}">
        <p14:creationId xmlns:p14="http://schemas.microsoft.com/office/powerpoint/2010/main" val="288119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45306" y="685800"/>
            <a:ext cx="5791199" cy="7848601"/>
          </a:xfrm>
        </p:spPr>
        <p:txBody>
          <a:bodyPr/>
          <a:lstStyle/>
          <a:p>
            <a:r>
              <a:rPr lang="en-US" sz="1200" b="1">
                <a:latin typeface="Arial" panose="020B0604020202020204" pitchFamily="34" charset="0"/>
                <a:cs typeface="Arial" panose="020B0604020202020204" pitchFamily="34" charset="0"/>
              </a:rPr>
              <a:t>Retinoids</a:t>
            </a:r>
          </a:p>
          <a:p>
            <a:pPr marL="171450" indent="-171450">
              <a:buFont typeface="Arial" panose="020B0604020202020204" pitchFamily="34" charset="0"/>
              <a:buChar char="•"/>
              <a:defRPr/>
            </a:pPr>
            <a:r>
              <a:rPr lang="en-US" sz="1200" b="1">
                <a:latin typeface="Arial" panose="020B0604020202020204" pitchFamily="34" charset="0"/>
                <a:cs typeface="Arial" panose="020B0604020202020204" pitchFamily="34" charset="0"/>
              </a:rPr>
              <a:t>Oral Retinoids </a:t>
            </a:r>
            <a:r>
              <a:rPr lang="en-US" sz="1200">
                <a:latin typeface="Arial" panose="020B0604020202020204" pitchFamily="34" charset="0"/>
                <a:cs typeface="Arial" panose="020B0604020202020204" pitchFamily="34" charset="0"/>
              </a:rPr>
              <a:t>(active ingredient: Isotretinoin) are a powerful and controversial class of medication that can be extremely effective treatments for moderate to severe acne vulgaris, but can have some serious side effects and are not to be prescribed to pregnant women. Treatment with oral retinoids can improve acne symptoms by decreasing activity of the sebaceous glands. Slowing the growth of the sebaceous glands decreases the production of sebum, and in</a:t>
            </a:r>
            <a:r>
              <a:rPr lang="en-US" sz="1200" baseline="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turn</a:t>
            </a:r>
            <a:r>
              <a:rPr lang="en-US" sz="1200" baseline="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prevents the formation of clogged follicles and decreases the growth of P. acnes bacteria.</a:t>
            </a:r>
          </a:p>
          <a:p>
            <a:pPr marL="171450" indent="-171450">
              <a:buFont typeface="Arial" panose="020B0604020202020204" pitchFamily="34" charset="0"/>
              <a:buChar char="•"/>
              <a:defRPr/>
            </a:pPr>
            <a:r>
              <a:rPr lang="en-US" sz="1200" b="1">
                <a:latin typeface="Arial" panose="020B0604020202020204" pitchFamily="34" charset="0"/>
                <a:cs typeface="Arial" panose="020B0604020202020204" pitchFamily="34" charset="0"/>
              </a:rPr>
              <a:t>Topical retinoid </a:t>
            </a:r>
            <a:r>
              <a:rPr lang="en-US" sz="1200">
                <a:latin typeface="Arial" panose="020B0604020202020204" pitchFamily="34" charset="0"/>
                <a:cs typeface="Arial" panose="020B0604020202020204" pitchFamily="34" charset="0"/>
              </a:rPr>
              <a:t>medications have been shown to increase cellular turnover, which can help speed up the generation of new skin cells and reduce the appearance of minor blemishes. Topical retinoid medications that are routinely used as acne treatments: Tretinoin, </a:t>
            </a:r>
            <a:r>
              <a:rPr lang="en-US" sz="1200" err="1">
                <a:latin typeface="Arial" panose="020B0604020202020204" pitchFamily="34" charset="0"/>
                <a:cs typeface="Arial" panose="020B0604020202020204" pitchFamily="34" charset="0"/>
              </a:rPr>
              <a:t>Adapalene</a:t>
            </a:r>
            <a:r>
              <a:rPr lang="en-US" sz="1200" baseline="0">
                <a:latin typeface="Arial" panose="020B0604020202020204" pitchFamily="34" charset="0"/>
                <a:cs typeface="Arial" panose="020B0604020202020204" pitchFamily="34" charset="0"/>
              </a:rPr>
              <a:t> and</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Tazarotene</a:t>
            </a:r>
            <a:r>
              <a:rPr lang="en-US" sz="1200">
                <a:latin typeface="Arial" panose="020B0604020202020204" pitchFamily="34" charset="0"/>
                <a:cs typeface="Arial" panose="020B0604020202020204" pitchFamily="34" charset="0"/>
              </a:rPr>
              <a:t>.</a:t>
            </a:r>
            <a:endParaRPr lang="en-US" sz="1200" u="sng" kern="1200">
              <a:solidFill>
                <a:schemeClr val="tx1"/>
              </a:solidFill>
              <a:latin typeface="Arial" panose="020B0604020202020204" pitchFamily="34" charset="0"/>
              <a:cs typeface="Arial" panose="020B0604020202020204" pitchFamily="34" charset="0"/>
              <a:hlinkClick r:id="rId3"/>
            </a:endParaRPr>
          </a:p>
          <a:p>
            <a:pPr>
              <a:defRPr/>
            </a:pPr>
            <a:endParaRPr lang="en-US" sz="1200" b="1">
              <a:latin typeface="Arial" panose="020B0604020202020204" pitchFamily="34" charset="0"/>
              <a:cs typeface="Arial" panose="020B0604020202020204" pitchFamily="34" charset="0"/>
            </a:endParaRPr>
          </a:p>
          <a:p>
            <a:pPr>
              <a:defRPr/>
            </a:pPr>
            <a:r>
              <a:rPr lang="en-US" sz="1200" b="1">
                <a:latin typeface="Arial" panose="020B0604020202020204" pitchFamily="34" charset="0"/>
                <a:cs typeface="Arial" panose="020B0604020202020204" pitchFamily="34" charset="0"/>
              </a:rPr>
              <a:t>Anti-Androgen</a:t>
            </a:r>
          </a:p>
          <a:p>
            <a:pPr marL="171450" indent="-171450">
              <a:buFont typeface="Arial" panose="020B0604020202020204" pitchFamily="34" charset="0"/>
              <a:buChar char="•"/>
            </a:pPr>
            <a:r>
              <a:rPr lang="en-US" sz="1200" b="1">
                <a:latin typeface="Arial" panose="020B0604020202020204" pitchFamily="34" charset="0"/>
                <a:cs typeface="Arial" panose="020B0604020202020204" pitchFamily="34" charset="0"/>
              </a:rPr>
              <a:t>Spironolactone, </a:t>
            </a:r>
            <a:r>
              <a:rPr lang="en-US" sz="1200">
                <a:latin typeface="Arial" panose="020B0604020202020204" pitchFamily="34" charset="0"/>
                <a:cs typeface="Arial" panose="020B0604020202020204" pitchFamily="34" charset="0"/>
              </a:rPr>
              <a:t>a diuretic, is another known anti-androgen many dermatologists use off-label to treat acne, which works really well. It binds to the androgen receptor and therefore it inhibits the binding of DHT and testosterone. It also inhibits androgen biosynthesis and also inhibits 5-alpha reductase. </a:t>
            </a:r>
          </a:p>
          <a:p>
            <a:endParaRPr lang="en-US" sz="1200">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Azelaic Acid</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Azelaic Acid is a small molecule that occurs naturally in certain types of plants, including rye, barley and wheat. Azelaic acid is the primary active ingredient in several topical acne treatments (Aziderm, Azelex, Finacea, Skinoren, etc.). In addition to being a mild keratolytic agent, Azelaic Acid also has some antibacterial properties. Azelaic Acid has been shown to be moderately effective for the treatment of mild to moderate acne and is less effective at resolving nodular, cystic acne. Pharmaceutical preparations usually come packaged at 15-20% creams. </a:t>
            </a:r>
          </a:p>
          <a:p>
            <a:endParaRPr lang="en-US" sz="1200">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Link:</a:t>
            </a:r>
            <a:r>
              <a:rPr lang="en-US" sz="1200" b="1" baseline="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L</a:t>
            </a:r>
            <a:r>
              <a:rPr lang="en-US" sz="1200" baseline="0">
                <a:latin typeface="Arial" panose="020B0604020202020204" pitchFamily="34" charset="0"/>
                <a:cs typeface="Arial" panose="020B0604020202020204" pitchFamily="34" charset="0"/>
              </a:rPr>
              <a:t>et’s look at some alternative therapies.</a:t>
            </a: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EBBBB35-1541-4738-8405-88E7A015355F}" type="slidenum">
              <a:rPr lang="en-US" smtClean="0"/>
              <a:pPr>
                <a:defRPr/>
              </a:pPr>
              <a:t>39</a:t>
            </a:fld>
            <a:endParaRPr lang="en-US"/>
          </a:p>
        </p:txBody>
      </p:sp>
    </p:spTree>
    <p:extLst>
      <p:ext uri="{BB962C8B-B14F-4D97-AF65-F5344CB8AC3E}">
        <p14:creationId xmlns:p14="http://schemas.microsoft.com/office/powerpoint/2010/main" val="97224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4000">
                <a:solidFill>
                  <a:schemeClr val="tx1"/>
                </a:solidFill>
                <a:latin typeface="Arial" charset="0"/>
              </a:defRPr>
            </a:lvl1pPr>
            <a:lvl2pPr marL="742950" indent="-285750" defTabSz="930275">
              <a:defRPr sz="4000">
                <a:solidFill>
                  <a:schemeClr val="tx1"/>
                </a:solidFill>
                <a:latin typeface="Arial" charset="0"/>
              </a:defRPr>
            </a:lvl2pPr>
            <a:lvl3pPr marL="1143000" indent="-228600" defTabSz="930275">
              <a:defRPr sz="4000">
                <a:solidFill>
                  <a:schemeClr val="tx1"/>
                </a:solidFill>
                <a:latin typeface="Arial" charset="0"/>
              </a:defRPr>
            </a:lvl3pPr>
            <a:lvl4pPr marL="1600200" indent="-228600" defTabSz="930275">
              <a:defRPr sz="4000">
                <a:solidFill>
                  <a:schemeClr val="tx1"/>
                </a:solidFill>
                <a:latin typeface="Arial" charset="0"/>
              </a:defRPr>
            </a:lvl4pPr>
            <a:lvl5pPr marL="2057400" indent="-228600" defTabSz="930275">
              <a:defRPr sz="4000">
                <a:solidFill>
                  <a:schemeClr val="tx1"/>
                </a:solidFill>
                <a:latin typeface="Arial" charset="0"/>
              </a:defRPr>
            </a:lvl5pPr>
            <a:lvl6pPr marL="2514600" indent="-228600" defTabSz="930275" eaLnBrk="0" fontAlgn="base" hangingPunct="0">
              <a:spcBef>
                <a:spcPct val="0"/>
              </a:spcBef>
              <a:spcAft>
                <a:spcPct val="0"/>
              </a:spcAft>
              <a:defRPr sz="4000">
                <a:solidFill>
                  <a:schemeClr val="tx1"/>
                </a:solidFill>
                <a:latin typeface="Arial" charset="0"/>
              </a:defRPr>
            </a:lvl6pPr>
            <a:lvl7pPr marL="2971800" indent="-228600" defTabSz="930275" eaLnBrk="0" fontAlgn="base" hangingPunct="0">
              <a:spcBef>
                <a:spcPct val="0"/>
              </a:spcBef>
              <a:spcAft>
                <a:spcPct val="0"/>
              </a:spcAft>
              <a:defRPr sz="4000">
                <a:solidFill>
                  <a:schemeClr val="tx1"/>
                </a:solidFill>
                <a:latin typeface="Arial" charset="0"/>
              </a:defRPr>
            </a:lvl7pPr>
            <a:lvl8pPr marL="3429000" indent="-228600" defTabSz="930275" eaLnBrk="0" fontAlgn="base" hangingPunct="0">
              <a:spcBef>
                <a:spcPct val="0"/>
              </a:spcBef>
              <a:spcAft>
                <a:spcPct val="0"/>
              </a:spcAft>
              <a:defRPr sz="4000">
                <a:solidFill>
                  <a:schemeClr val="tx1"/>
                </a:solidFill>
                <a:latin typeface="Arial" charset="0"/>
              </a:defRPr>
            </a:lvl8pPr>
            <a:lvl9pPr marL="3886200" indent="-228600" defTabSz="930275" eaLnBrk="0" fontAlgn="base" hangingPunct="0">
              <a:spcBef>
                <a:spcPct val="0"/>
              </a:spcBef>
              <a:spcAft>
                <a:spcPct val="0"/>
              </a:spcAft>
              <a:defRPr sz="4000">
                <a:solidFill>
                  <a:schemeClr val="tx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1A13CB22-2D4D-43B4-8D8F-8E32BE3E670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3027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171" name="Rectangle 2"/>
          <p:cNvSpPr>
            <a:spLocks noGrp="1" noRot="1" noChangeAspect="1" noChangeArrowheads="1" noTextEdit="1"/>
          </p:cNvSpPr>
          <p:nvPr>
            <p:ph type="sldImg"/>
          </p:nvPr>
        </p:nvSpPr>
        <p:spPr>
          <a:xfrm>
            <a:off x="1203325" y="152400"/>
            <a:ext cx="4603750" cy="2590800"/>
          </a:xfrm>
          <a:ln/>
        </p:spPr>
      </p:sp>
      <p:sp>
        <p:nvSpPr>
          <p:cNvPr id="135172" name="Rectangle 3"/>
          <p:cNvSpPr>
            <a:spLocks noGrp="1" noChangeArrowheads="1"/>
          </p:cNvSpPr>
          <p:nvPr>
            <p:ph type="body" idx="1"/>
          </p:nvPr>
        </p:nvSpPr>
        <p:spPr>
          <a:xfrm>
            <a:off x="525378" y="3125338"/>
            <a:ext cx="5807244" cy="56978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panose="020B0604020202020204" pitchFamily="34" charset="0"/>
                <a:cs typeface="Arial" panose="020B0604020202020204" pitchFamily="34" charset="0"/>
              </a:rPr>
              <a:t>This is an animated slide and as you click you will see a picture of the disorder. Briefly</a:t>
            </a:r>
            <a:r>
              <a:rPr lang="en-US" b="1" baseline="0">
                <a:latin typeface="Arial" panose="020B0604020202020204" pitchFamily="34" charset="0"/>
                <a:cs typeface="Arial" panose="020B0604020202020204" pitchFamily="34" charset="0"/>
              </a:rPr>
              <a:t> go over each bullet point.</a:t>
            </a:r>
          </a:p>
          <a:p>
            <a:endParaRPr lang="en-US" b="1" baseline="0">
              <a:latin typeface="Arial" panose="020B0604020202020204" pitchFamily="34" charset="0"/>
              <a:cs typeface="Arial" panose="020B0604020202020204" pitchFamily="34" charset="0"/>
            </a:endParaRPr>
          </a:p>
          <a:p>
            <a:r>
              <a:rPr lang="en-US" b="1" baseline="0">
                <a:latin typeface="Arial" panose="020B0604020202020204" pitchFamily="34" charset="0"/>
                <a:cs typeface="Arial" panose="020B0604020202020204" pitchFamily="34" charset="0"/>
              </a:rPr>
              <a:t>Undergraduate instructor: Be sure that students understand when we treat these clients, we do not have an impact on the disorder – rather we are treating the symptoms that coincide with the disorder itself. </a:t>
            </a:r>
            <a:endParaRPr lang="en-US" b="1">
              <a:latin typeface="Arial" panose="020B0604020202020204" pitchFamily="34" charset="0"/>
              <a:cs typeface="Arial" panose="020B0604020202020204" pitchFamily="34" charset="0"/>
            </a:endParaRP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Psoriasis </a:t>
            </a:r>
            <a:endParaRPr lang="en-US">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Psoriasis is a genetic chronic skin condition</a:t>
            </a:r>
            <a:r>
              <a:rPr lang="en-US" baseline="0">
                <a:latin typeface="Arial" panose="020B0604020202020204" pitchFamily="34" charset="0"/>
                <a:cs typeface="Arial" panose="020B0604020202020204" pitchFamily="34" charset="0"/>
              </a:rPr>
              <a:t> and </a:t>
            </a:r>
            <a:r>
              <a:rPr lang="en-US">
                <a:latin typeface="Arial" panose="020B0604020202020204" pitchFamily="34" charset="0"/>
                <a:cs typeface="Arial" panose="020B0604020202020204" pitchFamily="34" charset="0"/>
              </a:rPr>
              <a:t>can vary in severity from mild to severe, usually affecting the nails, scalp, skin and joints</a:t>
            </a:r>
            <a:r>
              <a:rPr lang="en-US" baseline="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and has no real known cure. </a:t>
            </a:r>
          </a:p>
          <a:p>
            <a:pPr marL="0" marR="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Can we treat the client? </a:t>
            </a:r>
            <a:r>
              <a:rPr lang="en-US">
                <a:latin typeface="Arial" panose="020B0604020202020204" pitchFamily="34" charset="0"/>
                <a:cs typeface="Arial" panose="020B0604020202020204" pitchFamily="34" charset="0"/>
              </a:rPr>
              <a:t>– Yes,</a:t>
            </a:r>
            <a:r>
              <a:rPr lang="en-US" baseline="0">
                <a:latin typeface="Arial" panose="020B0604020202020204" pitchFamily="34" charset="0"/>
                <a:cs typeface="Arial" panose="020B0604020202020204" pitchFamily="34" charset="0"/>
              </a:rPr>
              <a:t> t</a:t>
            </a:r>
            <a:r>
              <a:rPr lang="en-US">
                <a:latin typeface="Arial" panose="020B0604020202020204" pitchFamily="34" charset="0"/>
                <a:cs typeface="Arial" panose="020B0604020202020204" pitchFamily="34" charset="0"/>
              </a:rPr>
              <a:t>his disorder is not contagious.</a:t>
            </a:r>
            <a:endParaRPr lang="en-US" baseline="0">
              <a:latin typeface="Arial" panose="020B0604020202020204" pitchFamily="34" charset="0"/>
              <a:cs typeface="Arial" panose="020B0604020202020204" pitchFamily="34" charset="0"/>
            </a:endParaRP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Eczema </a:t>
            </a:r>
            <a:endParaRPr lang="en-US">
              <a:latin typeface="Arial" panose="020B0604020202020204" pitchFamily="34" charset="0"/>
              <a:cs typeface="Arial" panose="020B0604020202020204" pitchFamily="34" charset="0"/>
            </a:endParaRPr>
          </a:p>
          <a:p>
            <a:pPr>
              <a:spcBef>
                <a:spcPts val="0"/>
              </a:spcBef>
            </a:pPr>
            <a:r>
              <a:rPr lang="en-US">
                <a:latin typeface="Arial" panose="020B0604020202020204" pitchFamily="34" charset="0"/>
                <a:cs typeface="Arial" panose="020B0604020202020204" pitchFamily="34" charset="0"/>
              </a:rPr>
              <a:t>Ranging from a small dry patch to large area of red itchy skin, it is usually worse in the creases of the elbows, knees and wrists but can also be seen on face, neck and trunk. Eczema can occur for no apparent reason due to irritation by substances such as detergents, household cleaners (Contact Dermatitis). Atopic dermatitis is usually hereditary. </a:t>
            </a:r>
          </a:p>
          <a:p>
            <a:pPr>
              <a:spcBef>
                <a:spcPts val="0"/>
              </a:spcBef>
            </a:pPr>
            <a:r>
              <a:rPr lang="en-US" b="1">
                <a:latin typeface="Arial" panose="020B0604020202020204" pitchFamily="34" charset="0"/>
                <a:cs typeface="Arial" panose="020B0604020202020204" pitchFamily="34" charset="0"/>
              </a:rPr>
              <a:t>Can we treat the client? </a:t>
            </a:r>
            <a:r>
              <a:rPr lang="en-US">
                <a:latin typeface="Arial" panose="020B0604020202020204" pitchFamily="34" charset="0"/>
                <a:cs typeface="Arial" panose="020B0604020202020204" pitchFamily="34" charset="0"/>
              </a:rPr>
              <a:t>– Yes,</a:t>
            </a:r>
            <a:r>
              <a:rPr lang="en-US" baseline="0">
                <a:latin typeface="Arial" panose="020B0604020202020204" pitchFamily="34" charset="0"/>
                <a:cs typeface="Arial" panose="020B0604020202020204" pitchFamily="34" charset="0"/>
              </a:rPr>
              <a:t> this disorder is not contagious. </a:t>
            </a:r>
          </a:p>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Irritant Dermatitis</a:t>
            </a:r>
            <a:endParaRPr lang="en-US">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Inflammation of the skin when exposed to irritating or sensitizing substances. Symptoms appear within an hour after exposure or may take several days of continual exposure before symptoms manifest. Substances such as solvents, industrial chemicals, detergents, alcohol containing skin products, fragrance, tobacco smoke, paint, soaps, wool, rubber, friction, even water! </a:t>
            </a:r>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Symptoms: Burning, stinging, itching and redness.</a:t>
            </a:r>
            <a:r>
              <a:rPr lang="en-US" baseline="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Can we treat the client? </a:t>
            </a:r>
            <a:r>
              <a:rPr lang="en-US">
                <a:latin typeface="Arial" panose="020B0604020202020204" pitchFamily="34" charset="0"/>
                <a:cs typeface="Arial" panose="020B0604020202020204" pitchFamily="34" charset="0"/>
              </a:rPr>
              <a:t>– Yes,</a:t>
            </a:r>
            <a:r>
              <a:rPr lang="en-US" baseline="0">
                <a:latin typeface="Arial" panose="020B0604020202020204" pitchFamily="34" charset="0"/>
                <a:cs typeface="Arial" panose="020B0604020202020204" pitchFamily="34" charset="0"/>
              </a:rPr>
              <a:t> this disorder is not contagious. </a:t>
            </a:r>
          </a:p>
          <a:p>
            <a:endParaRPr lang="en-US"/>
          </a:p>
        </p:txBody>
      </p:sp>
    </p:spTree>
    <p:extLst>
      <p:ext uri="{BB962C8B-B14F-4D97-AF65-F5344CB8AC3E}">
        <p14:creationId xmlns:p14="http://schemas.microsoft.com/office/powerpoint/2010/main" val="587836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4000">
                <a:solidFill>
                  <a:schemeClr val="tx1"/>
                </a:solidFill>
                <a:latin typeface="Arial" charset="0"/>
              </a:defRPr>
            </a:lvl1pPr>
            <a:lvl2pPr marL="742950" indent="-285750" defTabSz="930275">
              <a:defRPr sz="4000">
                <a:solidFill>
                  <a:schemeClr val="tx1"/>
                </a:solidFill>
                <a:latin typeface="Arial" charset="0"/>
              </a:defRPr>
            </a:lvl2pPr>
            <a:lvl3pPr marL="1143000" indent="-228600" defTabSz="930275">
              <a:defRPr sz="4000">
                <a:solidFill>
                  <a:schemeClr val="tx1"/>
                </a:solidFill>
                <a:latin typeface="Arial" charset="0"/>
              </a:defRPr>
            </a:lvl3pPr>
            <a:lvl4pPr marL="1600200" indent="-228600" defTabSz="930275">
              <a:defRPr sz="4000">
                <a:solidFill>
                  <a:schemeClr val="tx1"/>
                </a:solidFill>
                <a:latin typeface="Arial" charset="0"/>
              </a:defRPr>
            </a:lvl4pPr>
            <a:lvl5pPr marL="2057400" indent="-228600" defTabSz="930275">
              <a:defRPr sz="4000">
                <a:solidFill>
                  <a:schemeClr val="tx1"/>
                </a:solidFill>
                <a:latin typeface="Arial" charset="0"/>
              </a:defRPr>
            </a:lvl5pPr>
            <a:lvl6pPr marL="2514600" indent="-228600" defTabSz="930275" eaLnBrk="0" fontAlgn="base" hangingPunct="0">
              <a:spcBef>
                <a:spcPct val="0"/>
              </a:spcBef>
              <a:spcAft>
                <a:spcPct val="0"/>
              </a:spcAft>
              <a:defRPr sz="4000">
                <a:solidFill>
                  <a:schemeClr val="tx1"/>
                </a:solidFill>
                <a:latin typeface="Arial" charset="0"/>
              </a:defRPr>
            </a:lvl6pPr>
            <a:lvl7pPr marL="2971800" indent="-228600" defTabSz="930275" eaLnBrk="0" fontAlgn="base" hangingPunct="0">
              <a:spcBef>
                <a:spcPct val="0"/>
              </a:spcBef>
              <a:spcAft>
                <a:spcPct val="0"/>
              </a:spcAft>
              <a:defRPr sz="4000">
                <a:solidFill>
                  <a:schemeClr val="tx1"/>
                </a:solidFill>
                <a:latin typeface="Arial" charset="0"/>
              </a:defRPr>
            </a:lvl7pPr>
            <a:lvl8pPr marL="3429000" indent="-228600" defTabSz="930275" eaLnBrk="0" fontAlgn="base" hangingPunct="0">
              <a:spcBef>
                <a:spcPct val="0"/>
              </a:spcBef>
              <a:spcAft>
                <a:spcPct val="0"/>
              </a:spcAft>
              <a:defRPr sz="4000">
                <a:solidFill>
                  <a:schemeClr val="tx1"/>
                </a:solidFill>
                <a:latin typeface="Arial" charset="0"/>
              </a:defRPr>
            </a:lvl8pPr>
            <a:lvl9pPr marL="3886200" indent="-228600" defTabSz="930275" eaLnBrk="0" fontAlgn="base" hangingPunct="0">
              <a:spcBef>
                <a:spcPct val="0"/>
              </a:spcBef>
              <a:spcAft>
                <a:spcPct val="0"/>
              </a:spcAft>
              <a:defRPr sz="4000">
                <a:solidFill>
                  <a:schemeClr val="tx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F433024A-CFCF-4109-9D01-EEF21C3E7EAC}"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3027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219" name="Rectangle 2"/>
          <p:cNvSpPr>
            <a:spLocks noGrp="1" noRot="1" noChangeAspect="1" noChangeArrowheads="1" noTextEdit="1"/>
          </p:cNvSpPr>
          <p:nvPr>
            <p:ph type="sldImg"/>
          </p:nvPr>
        </p:nvSpPr>
        <p:spPr>
          <a:xfrm>
            <a:off x="685800" y="1143000"/>
            <a:ext cx="5486400" cy="3086100"/>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r>
              <a:rPr lang="en-US"/>
              <a:t>Sometimes</a:t>
            </a:r>
            <a:r>
              <a:rPr lang="en-US" baseline="0"/>
              <a:t> you may encounter a skin disease which you may need to refer to a general practitioner for treatment, and may require prescription medication. </a:t>
            </a:r>
            <a:r>
              <a:rPr lang="en-US"/>
              <a:t>There are many skin diseases and these are just a few of the most common that you should understand and be aware of.</a:t>
            </a:r>
          </a:p>
          <a:p>
            <a:pPr defTabSz="912813"/>
            <a:endParaRPr lang="en-US"/>
          </a:p>
          <a:p>
            <a:pPr defTabSz="912813"/>
            <a:r>
              <a:rPr lang="en-US"/>
              <a:t>Please remember that an infectious skin disease will need precaution to prevent the spread of infection,</a:t>
            </a:r>
            <a:r>
              <a:rPr lang="en-US" baseline="0"/>
              <a:t> and referral to a doctor for diagnosis. </a:t>
            </a:r>
            <a:r>
              <a:rPr lang="en-US"/>
              <a:t> </a:t>
            </a:r>
          </a:p>
        </p:txBody>
      </p:sp>
    </p:spTree>
    <p:extLst>
      <p:ext uri="{BB962C8B-B14F-4D97-AF65-F5344CB8AC3E}">
        <p14:creationId xmlns:p14="http://schemas.microsoft.com/office/powerpoint/2010/main" val="710144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306388"/>
            <a:ext cx="4041775" cy="2274887"/>
          </a:xfrm>
        </p:spPr>
      </p:sp>
      <p:sp>
        <p:nvSpPr>
          <p:cNvPr id="3" name="Notes Placeholder 2"/>
          <p:cNvSpPr>
            <a:spLocks noGrp="1"/>
          </p:cNvSpPr>
          <p:nvPr>
            <p:ph type="body" idx="1"/>
          </p:nvPr>
        </p:nvSpPr>
        <p:spPr>
          <a:xfrm>
            <a:off x="235131" y="3039292"/>
            <a:ext cx="6479178" cy="5645922"/>
          </a:xfrm>
        </p:spPr>
        <p:txBody>
          <a:bodyPr/>
          <a:lstStyle/>
          <a:p>
            <a:r>
              <a:rPr lang="en-US" b="1"/>
              <a:t>Infectious Disease –</a:t>
            </a:r>
            <a:r>
              <a:rPr lang="en-US"/>
              <a:t> this slide is an overview of the different infectious disease categories that will be talked about.</a:t>
            </a:r>
          </a:p>
          <a:p>
            <a:endParaRPr lang="en-US"/>
          </a:p>
          <a:p>
            <a:r>
              <a:rPr lang="en-US" b="1"/>
              <a:t>Bacteria –</a:t>
            </a:r>
            <a:r>
              <a:rPr lang="en-US"/>
              <a:t> is microscopic organisms that can reside in the body or invade the body. Some bacteria is actually beneficial to humans allowing us to digest specific types of foods or keep infections in check. It is when invading bacteria or foreign bacteria start to multiply and harm the body that a bacterial infection can occur. An infection could develop on any area of the body. Bacteria is generally found in the environment, on the skin, in the airways, in the mouth, in the vagina, and in the digestive tract. Bacteria can also enter the body through the skin, nose, eyes, vagina, or mouth. </a:t>
            </a:r>
            <a:endParaRPr lang="en-US" b="1"/>
          </a:p>
          <a:p>
            <a:endParaRPr lang="en-US" b="1"/>
          </a:p>
          <a:p>
            <a:r>
              <a:rPr lang="en-US" b="1"/>
              <a:t>Viruses – </a:t>
            </a:r>
            <a:r>
              <a:rPr lang="en-US"/>
              <a:t>a virus is defined as any various number of submicroscopic parasites that can infect any animal, plant or bacteria. Often leading to a serious or even deadly disease. No virus can replicate without the help of a host cell. Most viruses are spread as they lack an ability to self-reproduce. Some of the most common or best known viruses include the common human cold, chicken pox, the herpes simplex virus, which causes cold sores, and the human immunodeficiency virus (HIV), which is the virus that causes AIDS. </a:t>
            </a:r>
          </a:p>
          <a:p>
            <a:endParaRPr lang="en-US"/>
          </a:p>
          <a:p>
            <a:r>
              <a:rPr lang="en-US" b="1"/>
              <a:t>Fungus –</a:t>
            </a:r>
            <a:r>
              <a:rPr lang="en-US"/>
              <a:t> an organism of the kingdom Fungi lacking chlorophyll that feeds on organic matter. Fungi ranges from unicellular or multicellular organisms to spore-bearing syncytia. A Fungal infection is an inflammatory condition caused by a fungus. </a:t>
            </a:r>
          </a:p>
          <a:p>
            <a:endParaRPr lang="en-US"/>
          </a:p>
          <a:p>
            <a:r>
              <a:rPr lang="en-US" b="1"/>
              <a:t>Parasites –</a:t>
            </a:r>
            <a:r>
              <a:rPr lang="en-US"/>
              <a:t> skin parasites (PAIR-uh-sites) are tiny organisms that invade the skin, often causing irritation and itching. Some parasites thrive on human blood and cannot live long without it.</a:t>
            </a:r>
          </a:p>
          <a:p>
            <a:endParaRPr lang="en-US"/>
          </a:p>
          <a:p>
            <a:r>
              <a:rPr lang="en-US" b="1"/>
              <a:t>Let’s learn a bit more about bacterial Infections and some of the common diseases professional skin therapists might see…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46EF2-7824-4621-A9F9-8BD77A9D10A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2997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Rot="1" noChangeAspect="1" noChangeArrowheads="1" noTextEdit="1"/>
          </p:cNvSpPr>
          <p:nvPr>
            <p:ph type="sldImg"/>
          </p:nvPr>
        </p:nvSpPr>
        <p:spPr>
          <a:xfrm>
            <a:off x="757238" y="396875"/>
            <a:ext cx="5343525" cy="3006725"/>
          </a:xfrm>
          <a:ln/>
        </p:spPr>
      </p:sp>
      <p:sp>
        <p:nvSpPr>
          <p:cNvPr id="51204" name="Rectangle 4"/>
          <p:cNvSpPr>
            <a:spLocks noGrp="1" noChangeArrowheads="1"/>
          </p:cNvSpPr>
          <p:nvPr>
            <p:ph type="body" idx="1"/>
          </p:nvPr>
        </p:nvSpPr>
        <p:spPr>
          <a:xfrm>
            <a:off x="549442" y="3916906"/>
            <a:ext cx="5759116" cy="4636543"/>
          </a:xfrm>
          <a:noFill/>
          <a:ln/>
        </p:spPr>
        <p:txBody>
          <a:bodyPr/>
          <a:lstStyle/>
          <a:p>
            <a:pPr eaLnBrk="1" hangingPunct="1"/>
            <a:r>
              <a:rPr lang="en-US"/>
              <a:t>As a skin therapist, you need to be able to distinguish whether the infection is indeed an infection or just an injury to the skin. When you are in doubt, please refer the client to a doctor/dermatologist for further analysis. The skin is normally very resistant to a wide variety of bacteria. If the hydro-lipid film is intact, then the bacteria will find it difficult to reproduce as it is difficult for the bacteria to penetrate this protective layer. Most infections favor a moist environment, i.e. between the toes, around the mouth, nasal folds and the groin area. If you have the slightest doubt as to the nature of a skin infection – refer the client to a physician. This must be your unfailing rule.</a:t>
            </a:r>
          </a:p>
          <a:p>
            <a:pPr>
              <a:spcBef>
                <a:spcPct val="20000"/>
              </a:spcBef>
            </a:pPr>
            <a:endParaRPr lang="en-US"/>
          </a:p>
          <a:p>
            <a:pPr>
              <a:spcBef>
                <a:spcPct val="20000"/>
              </a:spcBef>
            </a:pPr>
            <a:r>
              <a:rPr lang="en-US"/>
              <a:t>Bacteria are often the cause of human disease. The skin provides a remarkably good barrier against bacterial infections. Although many bacteria live on the skin, they are normally unable to establish an infection. Bacterial skin infections may affect a single spot, appearing as a pimple, or may spread within hours, affecting a large area. Skin infections can range in seriousness from minor to life-threatening conditions. </a:t>
            </a:r>
          </a:p>
          <a:p>
            <a:pPr>
              <a:spcBef>
                <a:spcPct val="20000"/>
              </a:spcBef>
            </a:pPr>
            <a:endParaRPr lang="en-US"/>
          </a:p>
          <a:p>
            <a:pPr>
              <a:spcBef>
                <a:spcPct val="20000"/>
              </a:spcBef>
            </a:pPr>
            <a:r>
              <a:rPr lang="en-US"/>
              <a:t>Many types of bacteria can infect the skin. The most common are </a:t>
            </a:r>
            <a:r>
              <a:rPr lang="en-US" i="1"/>
              <a:t>Staphylococcus</a:t>
            </a:r>
            <a:r>
              <a:rPr lang="en-US"/>
              <a:t> and S</a:t>
            </a:r>
            <a:r>
              <a:rPr lang="en-US" i="1"/>
              <a:t>treptococcus.</a:t>
            </a:r>
            <a:r>
              <a:rPr lang="en-US"/>
              <a:t> </a:t>
            </a:r>
            <a:endParaRPr lang="en-US">
              <a:solidFill>
                <a:schemeClr val="bg2"/>
              </a:solidFill>
            </a:endParaRPr>
          </a:p>
          <a:p>
            <a:pPr eaLnBrk="1" hangingPunct="1"/>
            <a:endParaRPr lang="en-US"/>
          </a:p>
          <a:p>
            <a:pPr eaLnBrk="1" hangingPunct="1"/>
            <a:r>
              <a:rPr lang="en-US" b="1"/>
              <a:t>Link – </a:t>
            </a:r>
            <a:r>
              <a:rPr lang="en-US" b="0"/>
              <a:t>We will be going through three particular skin infections caused by bacteria: </a:t>
            </a:r>
            <a:r>
              <a:rPr lang="en-US" b="1"/>
              <a:t>Impetigo, Folliculitis </a:t>
            </a:r>
            <a:r>
              <a:rPr lang="en-US" b="0"/>
              <a:t>and</a:t>
            </a:r>
            <a:r>
              <a:rPr lang="en-US" b="1"/>
              <a:t> Conjunctivitis</a:t>
            </a:r>
          </a:p>
        </p:txBody>
      </p:sp>
      <p:sp>
        <p:nvSpPr>
          <p:cNvPr id="5" name="Slide Number Placeholder 3">
            <a:extLst>
              <a:ext uri="{FF2B5EF4-FFF2-40B4-BE49-F238E27FC236}">
                <a16:creationId xmlns:a16="http://schemas.microsoft.com/office/drawing/2014/main" id="{3C0E05F7-5BFB-4156-873F-E5202D400954}"/>
              </a:ext>
            </a:extLst>
          </p:cNvPr>
          <p:cNvSpPr txBox="1">
            <a:spLocks/>
          </p:cNvSpPr>
          <p:nvPr/>
        </p:nvSpPr>
        <p:spPr>
          <a:xfrm>
            <a:off x="3886200" y="8685213"/>
            <a:ext cx="2971800" cy="458787"/>
          </a:xfrm>
          <a:prstGeom prst="rect">
            <a:avLst/>
          </a:prstGeom>
        </p:spPr>
        <p:txBody>
          <a:bodyPr vert="horz" lIns="91440" tIns="45720" rIns="91440" bIns="45720" rtlCol="0" anchor="b"/>
          <a:lstStyle>
            <a:defPPr>
              <a:defRPr lang="en-US"/>
            </a:defPPr>
            <a:lvl1pPr marL="0" algn="r" defTabSz="4572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F46EF2-7824-4621-A9F9-8BD77A9D10A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1714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66813" y="446088"/>
            <a:ext cx="4524375" cy="2546350"/>
          </a:xfrm>
          <a:ln/>
        </p:spPr>
      </p:sp>
      <p:sp>
        <p:nvSpPr>
          <p:cNvPr id="52227" name="Notes Placeholder 2"/>
          <p:cNvSpPr>
            <a:spLocks noGrp="1"/>
          </p:cNvSpPr>
          <p:nvPr>
            <p:ph type="body" idx="1"/>
          </p:nvPr>
        </p:nvSpPr>
        <p:spPr>
          <a:xfrm>
            <a:off x="305463" y="3405963"/>
            <a:ext cx="6247075" cy="5181600"/>
          </a:xfrm>
          <a:noFill/>
          <a:ln/>
        </p:spPr>
        <p:txBody>
          <a:bodyPr/>
          <a:lstStyle/>
          <a:p>
            <a:pPr eaLnBrk="1" hangingPunct="1"/>
            <a:r>
              <a:rPr lang="en-US" b="1"/>
              <a:t>Impetigo – Highly contagious!				</a:t>
            </a:r>
          </a:p>
          <a:p>
            <a:pPr eaLnBrk="1" hangingPunct="1"/>
            <a:r>
              <a:rPr lang="en-US" b="1"/>
              <a:t>Description: </a:t>
            </a:r>
            <a:r>
              <a:rPr lang="en-US"/>
              <a:t>Impetigo is a bacterial skin infection that occurs mainly around the mouth, nose and hands. Scratching can further spread infection. Impetigo is more common in children than it is in adults. This condition is HIGHLY contagious and can spread easily with direct contact of an infected person or by handling a contaminated object such as eating utensils, towels, toothbrushes, and bed linen. </a:t>
            </a:r>
          </a:p>
          <a:p>
            <a:pPr eaLnBrk="1" hangingPunct="1"/>
            <a:endParaRPr lang="en-US"/>
          </a:p>
          <a:p>
            <a:pPr eaLnBrk="1" hangingPunct="1"/>
            <a:r>
              <a:rPr lang="en-US" b="1"/>
              <a:t>Cause: </a:t>
            </a:r>
            <a:r>
              <a:rPr lang="en-US"/>
              <a:t>Most commonly caused by staphylococci or streptococci bacteria. </a:t>
            </a:r>
          </a:p>
          <a:p>
            <a:pPr eaLnBrk="1" hangingPunct="1"/>
            <a:endParaRPr lang="en-US"/>
          </a:p>
          <a:p>
            <a:pPr eaLnBrk="1" hangingPunct="1"/>
            <a:r>
              <a:rPr lang="en-US" b="1"/>
              <a:t>Signs and Symptoms: </a:t>
            </a:r>
            <a:r>
              <a:rPr lang="en-US"/>
              <a:t>Impetigo begins as a cluster of small blisters (vesicles) that expand and rupture within the first 24 hours. The thin yellow fluid that drains from the ruptured blisters, quickly dries forming a honey-colored crust, which breaks open and leaks fluid. These vesicles usually appear grouped closely together, and they may spread out and cover a large area of the skin. Impetigo infections most commonly occur during warmer weather.</a:t>
            </a:r>
          </a:p>
          <a:p>
            <a:pPr eaLnBrk="1" hangingPunct="1"/>
            <a:endParaRPr lang="en-US"/>
          </a:p>
          <a:p>
            <a:pPr eaLnBrk="1" hangingPunct="1"/>
            <a:r>
              <a:rPr lang="en-US" b="1"/>
              <a:t>What is the medical treatment for Impetigo? </a:t>
            </a:r>
            <a:r>
              <a:rPr lang="en-US"/>
              <a:t>Impetigo may be treated with an oral or topical antibiotic. Common oral medications include: Ceftin, Altabax Top, mupirocin top, Cefuroxime axetil Oral. Other measures such as hygiene incorporating frequent hand washing, using antibacterial soap, isolating linens etc., may also be implemented.  </a:t>
            </a:r>
          </a:p>
          <a:p>
            <a:pPr eaLnBrk="1" hangingPunct="1"/>
            <a:endParaRPr lang="en-US" b="1"/>
          </a:p>
          <a:p>
            <a:pPr eaLnBrk="1" hangingPunct="1"/>
            <a:r>
              <a:rPr lang="en-US" b="1"/>
              <a:t>How is this treated in the skin center? </a:t>
            </a:r>
            <a:r>
              <a:rPr lang="en-US"/>
              <a:t>Please do not treat this client in a treatment room until the client has completed their course of antibiotics and the infection has cleared.</a:t>
            </a:r>
          </a:p>
          <a:p>
            <a:endParaRPr lang="en-US"/>
          </a:p>
          <a:p>
            <a:r>
              <a:rPr lang="en-US" b="1"/>
              <a:t>Link: </a:t>
            </a:r>
            <a:r>
              <a:rPr lang="en-US"/>
              <a:t>The next bacterial infection is another very common infection affecting the eyes.</a:t>
            </a:r>
          </a:p>
        </p:txBody>
      </p:sp>
      <p:sp>
        <p:nvSpPr>
          <p:cNvPr id="5222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5E886-A124-461C-B978-5CB79E1EA45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125065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C7E59-AAA5-42D6-B59F-9D9FD497BAC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3251" name="Rectangle 2"/>
          <p:cNvSpPr>
            <a:spLocks noGrp="1" noRot="1" noChangeAspect="1" noChangeArrowheads="1" noTextEdit="1"/>
          </p:cNvSpPr>
          <p:nvPr>
            <p:ph type="sldImg"/>
          </p:nvPr>
        </p:nvSpPr>
        <p:spPr>
          <a:xfrm>
            <a:off x="1554163" y="434975"/>
            <a:ext cx="3751262" cy="2111375"/>
          </a:xfrm>
          <a:ln/>
        </p:spPr>
      </p:sp>
      <p:sp>
        <p:nvSpPr>
          <p:cNvPr id="72708" name="Rectangle 4"/>
          <p:cNvSpPr>
            <a:spLocks noGrp="1" noChangeArrowheads="1"/>
          </p:cNvSpPr>
          <p:nvPr>
            <p:ph type="body" idx="1"/>
          </p:nvPr>
        </p:nvSpPr>
        <p:spPr>
          <a:xfrm>
            <a:off x="313898" y="2852382"/>
            <a:ext cx="6373505" cy="5527344"/>
          </a:xfrm>
          <a:ln/>
        </p:spPr>
        <p:txBody>
          <a:bodyPr/>
          <a:lstStyle/>
          <a:p>
            <a:pPr eaLnBrk="1" hangingPunct="1">
              <a:defRPr/>
            </a:pPr>
            <a:r>
              <a:rPr lang="en-US" b="1"/>
              <a:t>Conjunctivitis – also known as Pink Eye</a:t>
            </a:r>
          </a:p>
          <a:p>
            <a:pPr eaLnBrk="1" hangingPunct="1">
              <a:defRPr/>
            </a:pPr>
            <a:r>
              <a:rPr lang="en-US" b="1"/>
              <a:t>Contagious!		</a:t>
            </a:r>
          </a:p>
          <a:p>
            <a:pPr eaLnBrk="1" hangingPunct="1">
              <a:defRPr/>
            </a:pPr>
            <a:r>
              <a:rPr lang="en-US" b="1"/>
              <a:t>Description: </a:t>
            </a:r>
            <a:r>
              <a:rPr lang="en-US"/>
              <a:t>Conjunctivitis is an inflammation of the conjunctiva, the clear mucous membrane that covers the white part of the eyeball and the inside of the eyelid. Inflammation of the blood vessels results in the redness and irritation. Usually affecting both eyes conjunctivitis (pink eye) may start in one eye and spread to the other after a day or two. </a:t>
            </a:r>
          </a:p>
          <a:p>
            <a:pPr eaLnBrk="1" hangingPunct="1">
              <a:defRPr/>
            </a:pPr>
            <a:endParaRPr lang="en-US"/>
          </a:p>
          <a:p>
            <a:pPr eaLnBrk="1" hangingPunct="1">
              <a:defRPr/>
            </a:pPr>
            <a:r>
              <a:rPr lang="en-US" b="1"/>
              <a:t>Cause: </a:t>
            </a:r>
            <a:r>
              <a:rPr lang="en-US"/>
              <a:t>The cause of pink eye is commonly a bacterial or viral infection, an allergic reaction or – in babies – an incompletely opened tear duct. Viral conjunctivitis usually produces a watery discharge. Bacterial conjunctivitis often produces a thicker, yellow-green discharge. Both viral and bacterial conjunctivitis can be associated with colds or with symptoms of a respiratory infection, such as a sore throat. </a:t>
            </a:r>
          </a:p>
          <a:p>
            <a:pPr>
              <a:spcBef>
                <a:spcPct val="20000"/>
              </a:spcBef>
              <a:defRPr/>
            </a:pPr>
            <a:endParaRPr lang="en-US" b="1"/>
          </a:p>
          <a:p>
            <a:pPr>
              <a:spcBef>
                <a:spcPct val="20000"/>
              </a:spcBef>
              <a:defRPr/>
            </a:pPr>
            <a:r>
              <a:rPr lang="en-US" b="1"/>
              <a:t>Signs and Symptoms: </a:t>
            </a:r>
            <a:r>
              <a:rPr lang="en-US"/>
              <a:t>Though inflammation of the eye can be irritating, it does not affect your vision. Symptoms may include increased tearing, a gritty feeling in the eyes, sensitivity to light, stickiness of the eyelids, swelling, yellowish discharge (or pus) and itching. Pink eye can be highly contagious for as long as two weeks after signs and symptoms begin.</a:t>
            </a:r>
          </a:p>
          <a:p>
            <a:pPr>
              <a:spcBef>
                <a:spcPct val="20000"/>
              </a:spcBef>
              <a:defRPr/>
            </a:pPr>
            <a:endParaRPr lang="en-US" b="1"/>
          </a:p>
          <a:p>
            <a:pPr>
              <a:spcBef>
                <a:spcPct val="20000"/>
              </a:spcBef>
              <a:defRPr/>
            </a:pPr>
            <a:r>
              <a:rPr lang="en-US" b="1"/>
              <a:t>What is the medical treatment for conjunctivitis?</a:t>
            </a:r>
            <a:r>
              <a:rPr lang="en-US"/>
              <a:t> To determine what type of conjunctivitis or pink eye you have your doctor may examine your eyes and send a sample of eye secretions to the laboratory to determine which form of infection you have and how best to treat it. Most doctors will prescribe eye-drops or an ointment to apply.  </a:t>
            </a:r>
          </a:p>
          <a:p>
            <a:pPr>
              <a:spcBef>
                <a:spcPct val="20000"/>
              </a:spcBef>
              <a:defRPr/>
            </a:pPr>
            <a:endParaRPr lang="en-US" b="1"/>
          </a:p>
          <a:p>
            <a:pPr>
              <a:spcBef>
                <a:spcPct val="20000"/>
              </a:spcBef>
              <a:defRPr/>
            </a:pPr>
            <a:r>
              <a:rPr lang="en-US" b="1"/>
              <a:t>How is this treated in the skin center? </a:t>
            </a:r>
            <a:r>
              <a:rPr lang="en-US"/>
              <a:t>This a contagious infection. Treatment should not be given until two weeks after the infection has cleared.</a:t>
            </a:r>
          </a:p>
        </p:txBody>
      </p:sp>
    </p:spTree>
    <p:extLst>
      <p:ext uri="{BB962C8B-B14F-4D97-AF65-F5344CB8AC3E}">
        <p14:creationId xmlns:p14="http://schemas.microsoft.com/office/powerpoint/2010/main" val="2270417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8C0AB-A4AC-4409-AF00-BBF554D2A6B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54275" name="Rectangle 2"/>
          <p:cNvSpPr>
            <a:spLocks noGrp="1" noRot="1" noChangeAspect="1" noChangeArrowheads="1" noTextEdit="1"/>
          </p:cNvSpPr>
          <p:nvPr>
            <p:ph type="sldImg"/>
          </p:nvPr>
        </p:nvSpPr>
        <p:spPr>
          <a:xfrm>
            <a:off x="1330325" y="304800"/>
            <a:ext cx="4349750" cy="2447925"/>
          </a:xfrm>
          <a:ln/>
        </p:spPr>
      </p:sp>
      <p:sp>
        <p:nvSpPr>
          <p:cNvPr id="72708" name="Rectangle 4"/>
          <p:cNvSpPr>
            <a:spLocks noGrp="1" noChangeArrowheads="1"/>
          </p:cNvSpPr>
          <p:nvPr>
            <p:ph type="body" idx="1"/>
          </p:nvPr>
        </p:nvSpPr>
        <p:spPr>
          <a:xfrm>
            <a:off x="180975" y="3080084"/>
            <a:ext cx="6524625" cy="5886116"/>
          </a:xfrm>
          <a:ln/>
        </p:spPr>
        <p:txBody>
          <a:bodyPr/>
          <a:lstStyle/>
          <a:p>
            <a:pPr eaLnBrk="1" hangingPunct="1">
              <a:defRPr/>
            </a:pPr>
            <a:r>
              <a:rPr lang="en-US" sz="1100" b="1"/>
              <a:t>Folliculitis – non-contagious and contagious forms</a:t>
            </a:r>
          </a:p>
          <a:p>
            <a:pPr eaLnBrk="1" hangingPunct="1">
              <a:defRPr/>
            </a:pPr>
            <a:endParaRPr lang="en-US" sz="1100" b="1"/>
          </a:p>
          <a:p>
            <a:pPr eaLnBrk="1" hangingPunct="1">
              <a:defRPr/>
            </a:pPr>
            <a:r>
              <a:rPr lang="en-US" sz="1100" b="1"/>
              <a:t>Description: </a:t>
            </a:r>
            <a:r>
              <a:rPr lang="en-US" sz="1100"/>
              <a:t>Folliculitis is an inflammatory condition affecting the hair follicles. It appears as a small localized area of pus surrounding the opening of a hair follicle. Folliculitis can be found anywhere on the body bearing hair. This is mainly seen in the groin, axilla (underarms) or in the bearded area of men.</a:t>
            </a:r>
          </a:p>
          <a:p>
            <a:pPr eaLnBrk="1" hangingPunct="1">
              <a:defRPr/>
            </a:pPr>
            <a:endParaRPr lang="en-US" sz="1100" b="1"/>
          </a:p>
          <a:p>
            <a:pPr eaLnBrk="1" hangingPunct="1">
              <a:defRPr/>
            </a:pPr>
            <a:r>
              <a:rPr lang="en-US" sz="1100" b="1"/>
              <a:t>Cause: </a:t>
            </a:r>
            <a:r>
              <a:rPr lang="en-US" sz="1100"/>
              <a:t>Folliculitis may be non-infectious which is the case of Pseudo folliculitis barbae, a very common ingrown hair condition on the beard area (lower face and neck) of men, or it may be caused by an infectious bacterium, fungus, or a virus. Staphylococcal Folliculitis is highly contagious. This condition which is caused by a bacterial infection, spreads by direct skin-to-skin contact. Sharing towels, razors, clothes or undergarments can also transmit the disease. Hot-tub Folliculitis is caused by the bacterium Pseudomonas aeruginosa and occurs after sitting in a hot tub that was not properly cleaned before use. Gram-negative Folliculitis may appear after prolonged acne treatment with antibiotics. A coexisting viral or fungal infection may also be present.</a:t>
            </a:r>
            <a:r>
              <a:rPr lang="en-US" sz="1100" b="1"/>
              <a:t> </a:t>
            </a:r>
          </a:p>
          <a:p>
            <a:pPr>
              <a:defRPr/>
            </a:pPr>
            <a:endParaRPr lang="en-US" sz="1100" b="1"/>
          </a:p>
          <a:p>
            <a:pPr>
              <a:defRPr/>
            </a:pPr>
            <a:r>
              <a:rPr lang="en-US" sz="1100" b="1"/>
              <a:t>Signs and Symptoms: </a:t>
            </a:r>
            <a:r>
              <a:rPr lang="en-US" sz="1100"/>
              <a:t>The most common sign is a pustular rash often resembling acne. Some people report itching or tenderness. </a:t>
            </a:r>
          </a:p>
          <a:p>
            <a:pPr>
              <a:defRPr/>
            </a:pPr>
            <a:endParaRPr lang="en-US" sz="1100" b="1"/>
          </a:p>
          <a:p>
            <a:pPr>
              <a:defRPr/>
            </a:pPr>
            <a:r>
              <a:rPr lang="en-US" sz="1100" b="1"/>
              <a:t>What is the medical treatment for folliculitis?</a:t>
            </a:r>
          </a:p>
          <a:p>
            <a:pPr>
              <a:defRPr/>
            </a:pPr>
            <a:r>
              <a:rPr lang="en-US" sz="1100"/>
              <a:t>Depending on the cause and severity of folliculitis, it may require no treatment and resolve spontaneously, or it may require treatment with powerful antibiotics or other drugs. Mild cases are treated with antiseptic cleaner and antibiotic cream. More severe cases may require the addition of an oral antibiotic. </a:t>
            </a:r>
          </a:p>
          <a:p>
            <a:pPr>
              <a:defRPr/>
            </a:pPr>
            <a:endParaRPr lang="en-US" sz="1100" b="1"/>
          </a:p>
          <a:p>
            <a:pPr>
              <a:defRPr/>
            </a:pPr>
            <a:r>
              <a:rPr lang="en-US" sz="1100" b="1"/>
              <a:t>How is this treated in the skin center? </a:t>
            </a:r>
          </a:p>
          <a:p>
            <a:pPr>
              <a:defRPr/>
            </a:pPr>
            <a:r>
              <a:rPr lang="en-US" sz="1100"/>
              <a:t>Depending on the severity, this could be a local contraindication or care can be used to ensure the area is cleansed properly helping to prevent and spread further infection. For mild cases, the use of salicylic or an exfoliation could be beneficial in helping to prevent ingrown hairs from occurring.  </a:t>
            </a:r>
          </a:p>
          <a:p>
            <a:pPr>
              <a:defRPr/>
            </a:pPr>
            <a:endParaRPr lang="en-US" sz="1100"/>
          </a:p>
          <a:p>
            <a:pPr>
              <a:defRPr/>
            </a:pPr>
            <a:r>
              <a:rPr lang="en-US" sz="1100" b="1"/>
              <a:t>Link: </a:t>
            </a:r>
            <a:r>
              <a:rPr lang="en-US" sz="1100"/>
              <a:t>Let’s</a:t>
            </a:r>
            <a:r>
              <a:rPr lang="en-US" sz="1100" baseline="0"/>
              <a:t> take a look at some common </a:t>
            </a:r>
            <a:r>
              <a:rPr lang="en-US" sz="1100"/>
              <a:t>viral infections.</a:t>
            </a:r>
          </a:p>
        </p:txBody>
      </p:sp>
    </p:spTree>
    <p:extLst>
      <p:ext uri="{BB962C8B-B14F-4D97-AF65-F5344CB8AC3E}">
        <p14:creationId xmlns:p14="http://schemas.microsoft.com/office/powerpoint/2010/main" val="373583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19969-4324-41BC-8424-8A460A346D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299" name="Rectangle 2"/>
          <p:cNvSpPr>
            <a:spLocks noGrp="1" noRot="1" noChangeAspect="1" noChangeArrowheads="1" noTextEdit="1"/>
          </p:cNvSpPr>
          <p:nvPr>
            <p:ph type="sldImg"/>
          </p:nvPr>
        </p:nvSpPr>
        <p:spPr>
          <a:xfrm>
            <a:off x="685800" y="1143000"/>
            <a:ext cx="5486400" cy="3086100"/>
          </a:xfrm>
          <a:ln/>
        </p:spPr>
      </p:sp>
      <p:sp>
        <p:nvSpPr>
          <p:cNvPr id="102404" name="Rectangle 4"/>
          <p:cNvSpPr>
            <a:spLocks noGrp="1" noChangeArrowheads="1"/>
          </p:cNvSpPr>
          <p:nvPr>
            <p:ph type="body" idx="1"/>
          </p:nvPr>
        </p:nvSpPr>
        <p:spPr>
          <a:xfrm>
            <a:off x="388938" y="4476750"/>
            <a:ext cx="6076950" cy="41227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t>This slide depicts a picture of a virus in our blood stream and a diagram of the Herpes Simplex virus on the right. </a:t>
            </a:r>
          </a:p>
          <a:p>
            <a:pPr eaLnBrk="1" hangingPunct="1">
              <a:defRPr/>
            </a:pPr>
            <a:endParaRPr lang="en-US"/>
          </a:p>
          <a:p>
            <a:pPr eaLnBrk="1" hangingPunct="1">
              <a:defRPr/>
            </a:pPr>
            <a:r>
              <a:rPr lang="en-US"/>
              <a:t>Viruses, unlike bacteria, need to be within a living organisms’ cells to reproduce.  Viruses penetrate cell membranes so they can use the host cells’ own protein mechanism to replicate and assemble the virus structure.  </a:t>
            </a:r>
          </a:p>
          <a:p>
            <a:pPr eaLnBrk="1" hangingPunct="1">
              <a:defRPr/>
            </a:pPr>
            <a:endParaRPr lang="en-US"/>
          </a:p>
          <a:p>
            <a:pPr eaLnBrk="1" hangingPunct="1">
              <a:defRPr/>
            </a:pPr>
            <a:r>
              <a:rPr lang="en-US"/>
              <a:t>We will be focusing our attention on two in particular: </a:t>
            </a:r>
            <a:r>
              <a:rPr lang="en-US" b="1"/>
              <a:t>Herpes Simplex </a:t>
            </a:r>
            <a:r>
              <a:rPr lang="en-US"/>
              <a:t>(fever blisters) and </a:t>
            </a:r>
            <a:r>
              <a:rPr lang="en-US" b="1"/>
              <a:t>Warts</a:t>
            </a:r>
          </a:p>
          <a:p>
            <a:pPr eaLnBrk="1" hangingPunct="1">
              <a:defRPr/>
            </a:pPr>
            <a:endParaRPr lang="en-US"/>
          </a:p>
          <a:p>
            <a:pPr eaLnBrk="1" hangingPunct="1">
              <a:defRPr/>
            </a:pPr>
            <a:r>
              <a:rPr lang="en-US" b="1"/>
              <a:t>References</a:t>
            </a:r>
            <a:r>
              <a:rPr lang="en-US"/>
              <a:t>:</a:t>
            </a:r>
          </a:p>
          <a:p>
            <a:pPr marL="228600" indent="-228600" eaLnBrk="1" hangingPunct="1">
              <a:buFont typeface="+mj-lt"/>
              <a:buAutoNum type="arabicPeriod"/>
              <a:defRPr/>
            </a:pPr>
            <a:r>
              <a:rPr lang="en-US" b="1" i="1" baseline="30000"/>
              <a:t>a</a:t>
            </a:r>
            <a:r>
              <a:rPr lang="en-US"/>
              <a:t> </a:t>
            </a:r>
            <a:r>
              <a:rPr lang="en-US" b="1" i="1" baseline="30000"/>
              <a:t>b</a:t>
            </a:r>
            <a:r>
              <a:rPr lang="en-US"/>
              <a:t> Norrby E (2008). "Nobel Prizes and the emerging virus concept". </a:t>
            </a:r>
            <a:r>
              <a:rPr lang="en-US" i="1"/>
              <a:t>Arch. Virol.</a:t>
            </a:r>
            <a:r>
              <a:rPr lang="en-US"/>
              <a:t> </a:t>
            </a:r>
            <a:r>
              <a:rPr lang="en-US" b="1"/>
              <a:t>153</a:t>
            </a:r>
            <a:r>
              <a:rPr lang="en-US"/>
              <a:t> (6): 1109–23. doi:</a:t>
            </a:r>
            <a:r>
              <a:rPr lang="en-US">
                <a:hlinkClick r:id="rId3" tooltip="http://dx.doi.org/10.1007%2Fs00705-008-0088-8"/>
              </a:rPr>
              <a:t>10.1007/s00705-008-0088-8</a:t>
            </a:r>
            <a:r>
              <a:rPr lang="en-US"/>
              <a:t>. </a:t>
            </a:r>
            <a:r>
              <a:rPr lang="en-US">
                <a:hlinkClick r:id="rId4" tooltip="http://www.ncbi.nlm.nih.gov/pubmed/18446425"/>
              </a:rPr>
              <a:t>PMID 18446425</a:t>
            </a:r>
            <a:r>
              <a:rPr lang="en-US"/>
              <a:t>. </a:t>
            </a:r>
          </a:p>
        </p:txBody>
      </p:sp>
    </p:spTree>
    <p:extLst>
      <p:ext uri="{BB962C8B-B14F-4D97-AF65-F5344CB8AC3E}">
        <p14:creationId xmlns:p14="http://schemas.microsoft.com/office/powerpoint/2010/main" val="561170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F9F87-9C16-46D1-9BD3-74293096BED0}"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6323" name="Rectangle 2"/>
          <p:cNvSpPr>
            <a:spLocks noGrp="1" noRot="1" noChangeAspect="1" noChangeArrowheads="1" noTextEdit="1"/>
          </p:cNvSpPr>
          <p:nvPr>
            <p:ph type="sldImg"/>
          </p:nvPr>
        </p:nvSpPr>
        <p:spPr>
          <a:xfrm>
            <a:off x="1806575" y="231775"/>
            <a:ext cx="3244850" cy="1825625"/>
          </a:xfrm>
          <a:ln/>
        </p:spPr>
      </p:sp>
      <p:sp>
        <p:nvSpPr>
          <p:cNvPr id="56324" name="Rectangle 3"/>
          <p:cNvSpPr>
            <a:spLocks noGrp="1" noChangeArrowheads="1"/>
          </p:cNvSpPr>
          <p:nvPr>
            <p:ph type="body" idx="1"/>
          </p:nvPr>
        </p:nvSpPr>
        <p:spPr>
          <a:xfrm>
            <a:off x="375920" y="2592938"/>
            <a:ext cx="6167120" cy="6154821"/>
          </a:xfrm>
          <a:noFill/>
          <a:ln/>
        </p:spPr>
        <p:txBody>
          <a:bodyPr/>
          <a:lstStyle/>
          <a:p>
            <a:pPr eaLnBrk="1" hangingPunct="1">
              <a:spcBef>
                <a:spcPts val="0"/>
              </a:spcBef>
            </a:pPr>
            <a:r>
              <a:rPr lang="en-US" sz="1100" b="1"/>
              <a:t>Herpes Simplex – Cold Sores</a:t>
            </a:r>
          </a:p>
          <a:p>
            <a:pPr eaLnBrk="1" hangingPunct="1">
              <a:spcBef>
                <a:spcPts val="0"/>
              </a:spcBef>
            </a:pPr>
            <a:r>
              <a:rPr lang="en-US" sz="1100" b="1"/>
              <a:t>Extremely contagious!			</a:t>
            </a:r>
          </a:p>
          <a:p>
            <a:pPr eaLnBrk="1" hangingPunct="1">
              <a:spcBef>
                <a:spcPts val="0"/>
              </a:spcBef>
            </a:pPr>
            <a:r>
              <a:rPr lang="en-US" sz="1100" b="1"/>
              <a:t>Description: </a:t>
            </a:r>
            <a:r>
              <a:rPr lang="en-US" sz="1100"/>
              <a:t>Herpes Simplex (cold sores) is a recurrent viral infection that affects the skin and mucus membranes. This virus has two types of infection: the classic cold sores on the lips and around the mouth; and genital cold sores, which are spread by sexual contact. </a:t>
            </a:r>
          </a:p>
          <a:p>
            <a:pPr eaLnBrk="1" hangingPunct="1">
              <a:spcBef>
                <a:spcPts val="0"/>
              </a:spcBef>
            </a:pPr>
            <a:endParaRPr lang="en-US" sz="1100"/>
          </a:p>
          <a:p>
            <a:pPr eaLnBrk="1" hangingPunct="1">
              <a:spcBef>
                <a:spcPts val="0"/>
              </a:spcBef>
            </a:pPr>
            <a:r>
              <a:rPr lang="en-US" sz="1100"/>
              <a:t>This common skin infection is also known as “fever blisters”. The first symptom is itchiness and tingling at the site of the developing infection, usually on the edge of the lips. Blisters soon appear and later burst to become crusted sores. The person usually feels unwell. The infection occurs only occasionally in some people, but frequently in others. Most people in the United States are infected with the causative virus by 20 years of age. </a:t>
            </a:r>
          </a:p>
          <a:p>
            <a:pPr eaLnBrk="1" hangingPunct="1">
              <a:spcBef>
                <a:spcPts val="0"/>
              </a:spcBef>
            </a:pPr>
            <a:endParaRPr lang="en-US" sz="1100"/>
          </a:p>
          <a:p>
            <a:pPr eaLnBrk="1" hangingPunct="1">
              <a:spcBef>
                <a:spcPts val="0"/>
              </a:spcBef>
            </a:pPr>
            <a:r>
              <a:rPr lang="en-US" sz="1100" b="1"/>
              <a:t>Origination of Herpes: </a:t>
            </a:r>
            <a:r>
              <a:rPr lang="en-US" sz="1100"/>
              <a:t>It usually begins in childhood as a mouth infection. It is present in saliva of affected persons and can be spread in a family by the sharing of drinking and eating utensils and toothbrushes or by kissing. It is most important not to kiss an infant if you have an active cold sore. </a:t>
            </a:r>
          </a:p>
          <a:p>
            <a:pPr eaLnBrk="1" hangingPunct="1">
              <a:spcBef>
                <a:spcPts val="0"/>
              </a:spcBef>
            </a:pPr>
            <a:endParaRPr lang="en-US" sz="1100"/>
          </a:p>
          <a:p>
            <a:pPr eaLnBrk="1" hangingPunct="1">
              <a:spcBef>
                <a:spcPts val="0"/>
              </a:spcBef>
            </a:pPr>
            <a:r>
              <a:rPr lang="en-US" sz="1100"/>
              <a:t>The virus then lives in the nerves supplying the skin or eyes, waiting for an opportunity to become active. It may erupt on any area of the body or in the eyes. </a:t>
            </a:r>
          </a:p>
          <a:p>
            <a:pPr eaLnBrk="1" hangingPunct="1">
              <a:spcBef>
                <a:spcPts val="0"/>
              </a:spcBef>
            </a:pPr>
            <a:endParaRPr lang="en-US" sz="1100" b="1"/>
          </a:p>
          <a:p>
            <a:pPr eaLnBrk="1" hangingPunct="1">
              <a:spcBef>
                <a:spcPts val="0"/>
              </a:spcBef>
            </a:pPr>
            <a:r>
              <a:rPr lang="en-US" sz="1100" b="1"/>
              <a:t>What is the medical treatment?</a:t>
            </a:r>
            <a:r>
              <a:rPr lang="en-US" sz="1100"/>
              <a:t> No known cure is available. Most sores heal and clear within 7-10 days. An Antiviral may be used to shorten the duration by a day or two. </a:t>
            </a:r>
          </a:p>
          <a:p>
            <a:pPr eaLnBrk="1" hangingPunct="1">
              <a:spcBef>
                <a:spcPts val="0"/>
              </a:spcBef>
            </a:pPr>
            <a:endParaRPr lang="en-US" sz="1100" b="1"/>
          </a:p>
          <a:p>
            <a:pPr eaLnBrk="1" hangingPunct="1">
              <a:spcBef>
                <a:spcPts val="0"/>
              </a:spcBef>
            </a:pPr>
            <a:r>
              <a:rPr lang="en-US" sz="1100" b="1"/>
              <a:t>How can it be prevented?</a:t>
            </a:r>
            <a:r>
              <a:rPr lang="en-US" sz="1100"/>
              <a:t> Those prone to cold sores should avoid overexposure to sun and wind. If you cannot, apply a sunscreen or zinc oxide ointment around the lips and other areas where cold sores have erupted previously. The following may cause eruptions: overexposure to sunlight, overexposure to wind, colds, influenza and similar infections, heavy alcohol use, fever from any cause, the menstrual period, physical stress or emotional stress. </a:t>
            </a:r>
          </a:p>
          <a:p>
            <a:pPr eaLnBrk="1" hangingPunct="1">
              <a:spcBef>
                <a:spcPts val="0"/>
              </a:spcBef>
            </a:pPr>
            <a:endParaRPr lang="en-US" sz="1100"/>
          </a:p>
          <a:p>
            <a:pPr eaLnBrk="1" hangingPunct="1">
              <a:spcBef>
                <a:spcPts val="0"/>
              </a:spcBef>
            </a:pPr>
            <a:r>
              <a:rPr lang="en-US" sz="1100" b="1"/>
              <a:t>How is this treated in the skin center? </a:t>
            </a:r>
            <a:r>
              <a:rPr lang="en-US" sz="1100"/>
              <a:t>As this is a contagious infection, we would not treat the individual until the viral infection has dissipated. If someone is prone to outbreaks, it is important to inform them that certain treatments (laser, waxing, chemical peels) may cause an outbreak. </a:t>
            </a:r>
          </a:p>
          <a:p>
            <a:pPr eaLnBrk="1" hangingPunct="1">
              <a:spcBef>
                <a:spcPts val="0"/>
              </a:spcBef>
            </a:pPr>
            <a:endParaRPr lang="en-US" sz="1100"/>
          </a:p>
          <a:p>
            <a:pPr eaLnBrk="1" hangingPunct="1">
              <a:spcBef>
                <a:spcPts val="0"/>
              </a:spcBef>
            </a:pPr>
            <a:r>
              <a:rPr lang="en-US" sz="1100" b="1"/>
              <a:t>Link:</a:t>
            </a:r>
            <a:r>
              <a:rPr lang="en-US" sz="1100" b="1" baseline="0"/>
              <a:t> </a:t>
            </a:r>
            <a:r>
              <a:rPr lang="en-US" sz="1100"/>
              <a:t>Another viral infection we need to be familiar with are</a:t>
            </a:r>
            <a:r>
              <a:rPr lang="en-US" sz="1100" baseline="0"/>
              <a:t> warts.</a:t>
            </a:r>
            <a:endParaRPr lang="en-US" sz="1100"/>
          </a:p>
        </p:txBody>
      </p:sp>
    </p:spTree>
    <p:extLst>
      <p:ext uri="{BB962C8B-B14F-4D97-AF65-F5344CB8AC3E}">
        <p14:creationId xmlns:p14="http://schemas.microsoft.com/office/powerpoint/2010/main" val="666592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B4BBE-621E-4A93-981D-712C8CEEAF2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347" name="Rectangle 2"/>
          <p:cNvSpPr>
            <a:spLocks noGrp="1" noRot="1" noChangeAspect="1" noChangeArrowheads="1" noTextEdit="1"/>
          </p:cNvSpPr>
          <p:nvPr>
            <p:ph type="sldImg"/>
          </p:nvPr>
        </p:nvSpPr>
        <p:spPr>
          <a:xfrm>
            <a:off x="1311275" y="665163"/>
            <a:ext cx="4235450" cy="2382837"/>
          </a:xfrm>
          <a:ln/>
        </p:spPr>
      </p:sp>
      <p:sp>
        <p:nvSpPr>
          <p:cNvPr id="57348" name="Rectangle 3"/>
          <p:cNvSpPr>
            <a:spLocks noGrp="1" noChangeArrowheads="1"/>
          </p:cNvSpPr>
          <p:nvPr>
            <p:ph type="body" idx="1"/>
          </p:nvPr>
        </p:nvSpPr>
        <p:spPr>
          <a:xfrm>
            <a:off x="320842" y="3465095"/>
            <a:ext cx="6176211" cy="5220118"/>
          </a:xfrm>
          <a:noFill/>
          <a:ln/>
        </p:spPr>
        <p:txBody>
          <a:bodyPr/>
          <a:lstStyle/>
          <a:p>
            <a:pPr eaLnBrk="1" hangingPunct="1">
              <a:spcBef>
                <a:spcPts val="0"/>
              </a:spcBef>
            </a:pPr>
            <a:r>
              <a:rPr lang="en-US" sz="1200" b="1"/>
              <a:t>Warts (Verruca)</a:t>
            </a:r>
          </a:p>
          <a:p>
            <a:pPr eaLnBrk="1" hangingPunct="1">
              <a:spcBef>
                <a:spcPts val="0"/>
              </a:spcBef>
            </a:pPr>
            <a:r>
              <a:rPr lang="en-US" sz="1200" b="1"/>
              <a:t>Contagious				</a:t>
            </a:r>
          </a:p>
          <a:p>
            <a:pPr eaLnBrk="1" hangingPunct="1">
              <a:spcBef>
                <a:spcPts val="0"/>
              </a:spcBef>
            </a:pPr>
            <a:r>
              <a:rPr lang="en-US" sz="1200" b="1"/>
              <a:t>Description: </a:t>
            </a:r>
            <a:r>
              <a:rPr lang="en-US" sz="1200"/>
              <a:t>Warts are non-cancerous skin growths caused by a viral infection in the top layer of the skin. Warts are usually skin-colored and feel rough to the touch, but they can be dark, flat and smooth. The appearance of a wart depends on where it is growing. Most are located on the hands (common warts), feet (plantar warts), face (flat warts) and genitals (genital warts). </a:t>
            </a:r>
          </a:p>
          <a:p>
            <a:pPr eaLnBrk="1" hangingPunct="1">
              <a:spcBef>
                <a:spcPts val="0"/>
              </a:spcBef>
            </a:pPr>
            <a:endParaRPr lang="en-US" sz="1200"/>
          </a:p>
          <a:p>
            <a:pPr eaLnBrk="1" hangingPunct="1">
              <a:spcBef>
                <a:spcPts val="0"/>
              </a:spcBef>
            </a:pPr>
            <a:r>
              <a:rPr lang="en-US" sz="1200" b="1"/>
              <a:t>How do you get Warts? </a:t>
            </a:r>
            <a:r>
              <a:rPr lang="en-US" sz="1200"/>
              <a:t>Warts are caused by several strands of the human papilloma virus (HPV). Warts are contagious and are spread by direct contact or by skin shed from the lesion.</a:t>
            </a:r>
          </a:p>
          <a:p>
            <a:pPr eaLnBrk="1" hangingPunct="1">
              <a:spcBef>
                <a:spcPts val="0"/>
              </a:spcBef>
            </a:pPr>
            <a:endParaRPr lang="en-US" sz="1200"/>
          </a:p>
          <a:p>
            <a:pPr eaLnBrk="1" hangingPunct="1">
              <a:spcBef>
                <a:spcPts val="0"/>
              </a:spcBef>
            </a:pPr>
            <a:r>
              <a:rPr lang="en-US" sz="1200" b="1"/>
              <a:t>Signs and symptoms:</a:t>
            </a:r>
          </a:p>
          <a:p>
            <a:pPr eaLnBrk="1" hangingPunct="1">
              <a:spcBef>
                <a:spcPts val="0"/>
              </a:spcBef>
            </a:pPr>
            <a:r>
              <a:rPr lang="en-US" sz="1200"/>
              <a:t>Most warts are rough, raised, and round or oval-shaped masses that can either be lighter or darker in color. Some refer to them as looking like cauliflower. In most cases warts will cause little to no discomfort unless they are in an area of repeated pressure. Warts contain small clotted blood vessels that resemble small black seeds (called wart seeds).</a:t>
            </a:r>
          </a:p>
          <a:p>
            <a:pPr eaLnBrk="1" hangingPunct="1">
              <a:spcBef>
                <a:spcPts val="0"/>
              </a:spcBef>
            </a:pPr>
            <a:endParaRPr lang="en-US" sz="1200" b="1"/>
          </a:p>
          <a:p>
            <a:pPr eaLnBrk="1" hangingPunct="1">
              <a:spcBef>
                <a:spcPts val="0"/>
              </a:spcBef>
            </a:pPr>
            <a:r>
              <a:rPr lang="en-US" sz="1200" b="1"/>
              <a:t>How are Warts treated? </a:t>
            </a:r>
            <a:r>
              <a:rPr lang="en-US" sz="1200"/>
              <a:t>Most warts can be treated with an over the counter product containing salicylic acid. Persistent warts require medical attention such as freezing (liquid nitrogen), laser treatment or surgical. Warts tend to reoccur after treatment. </a:t>
            </a:r>
          </a:p>
          <a:p>
            <a:pPr eaLnBrk="1" hangingPunct="1">
              <a:spcBef>
                <a:spcPts val="0"/>
              </a:spcBef>
            </a:pPr>
            <a:endParaRPr lang="en-US" sz="1200"/>
          </a:p>
          <a:p>
            <a:pPr eaLnBrk="1" hangingPunct="1">
              <a:spcBef>
                <a:spcPts val="0"/>
              </a:spcBef>
            </a:pPr>
            <a:r>
              <a:rPr lang="en-US" sz="1200" b="1"/>
              <a:t>How is this treated in the skin center?</a:t>
            </a:r>
            <a:r>
              <a:rPr lang="en-US" sz="1200"/>
              <a:t> Local contraindication is needed until the area has healed. Linens should be treated as contaminated. </a:t>
            </a:r>
          </a:p>
          <a:p>
            <a:pPr eaLnBrk="1" hangingPunct="1">
              <a:spcBef>
                <a:spcPts val="0"/>
              </a:spcBef>
            </a:pPr>
            <a:endParaRPr lang="en-US" sz="1200"/>
          </a:p>
          <a:p>
            <a:pPr eaLnBrk="1" hangingPunct="1">
              <a:spcBef>
                <a:spcPts val="0"/>
              </a:spcBef>
            </a:pPr>
            <a:r>
              <a:rPr lang="en-US" sz="1200" b="1"/>
              <a:t>Link: </a:t>
            </a:r>
            <a:r>
              <a:rPr lang="en-US" sz="1200"/>
              <a:t>The next infection is fungal infections.</a:t>
            </a:r>
          </a:p>
        </p:txBody>
      </p:sp>
    </p:spTree>
    <p:extLst>
      <p:ext uri="{BB962C8B-B14F-4D97-AF65-F5344CB8AC3E}">
        <p14:creationId xmlns:p14="http://schemas.microsoft.com/office/powerpoint/2010/main" val="2241423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F5CF1-5E06-429D-B710-459BCD3A85C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8371" name="Rectangle 2"/>
          <p:cNvSpPr>
            <a:spLocks noGrp="1" noRot="1" noChangeAspect="1" noChangeArrowheads="1" noTextEdit="1"/>
          </p:cNvSpPr>
          <p:nvPr>
            <p:ph type="sldImg"/>
          </p:nvPr>
        </p:nvSpPr>
        <p:spPr>
          <a:xfrm>
            <a:off x="762000" y="593725"/>
            <a:ext cx="5334000" cy="3000375"/>
          </a:xfrm>
          <a:ln/>
        </p:spPr>
      </p:sp>
      <p:sp>
        <p:nvSpPr>
          <p:cNvPr id="58372" name="Rectangle 4"/>
          <p:cNvSpPr>
            <a:spLocks noGrp="1" noChangeArrowheads="1"/>
          </p:cNvSpPr>
          <p:nvPr>
            <p:ph type="body" idx="1"/>
          </p:nvPr>
        </p:nvSpPr>
        <p:spPr>
          <a:xfrm>
            <a:off x="314325" y="4170947"/>
            <a:ext cx="6229350" cy="4514266"/>
          </a:xfrm>
          <a:noFill/>
          <a:ln/>
        </p:spPr>
        <p:txBody>
          <a:bodyPr/>
          <a:lstStyle/>
          <a:p>
            <a:pPr eaLnBrk="1" hangingPunct="1"/>
            <a:r>
              <a:rPr lang="en-US">
                <a:latin typeface="Arial" charset="0"/>
              </a:rPr>
              <a:t>Picture shows: The </a:t>
            </a:r>
            <a:r>
              <a:rPr lang="en-US" i="1">
                <a:latin typeface="Arial" charset="0"/>
              </a:rPr>
              <a:t>Trichophyton</a:t>
            </a:r>
            <a:r>
              <a:rPr lang="en-US">
                <a:latin typeface="Arial" charset="0"/>
              </a:rPr>
              <a:t> fungus, photographed under an electron microscope at more than 4,000 times its original size, causes ringworm of the scalp (tinea capitis).  </a:t>
            </a:r>
          </a:p>
          <a:p>
            <a:pPr eaLnBrk="1" hangingPunct="1"/>
            <a:endParaRPr lang="en-US">
              <a:latin typeface="Arial" charset="0"/>
            </a:endParaRPr>
          </a:p>
          <a:p>
            <a:pPr eaLnBrk="1" hangingPunct="1"/>
            <a:r>
              <a:rPr lang="en-US">
                <a:latin typeface="Arial" charset="0"/>
              </a:rPr>
              <a:t>Fungi do not belong to either the plant or animal kingdom but have a kingdom of their own obtaining their nutrition from the decomposition of organic matter. </a:t>
            </a:r>
          </a:p>
          <a:p>
            <a:pPr eaLnBrk="1" hangingPunct="1"/>
            <a:endParaRPr lang="en-US">
              <a:latin typeface="Arial" charset="0"/>
            </a:endParaRPr>
          </a:p>
          <a:p>
            <a:pPr eaLnBrk="1" hangingPunct="1"/>
            <a:r>
              <a:rPr lang="en-US">
                <a:latin typeface="Arial" charset="0"/>
              </a:rPr>
              <a:t>The English word </a:t>
            </a:r>
            <a:r>
              <a:rPr lang="en-US" i="1">
                <a:latin typeface="Arial" charset="0"/>
              </a:rPr>
              <a:t>fungus</a:t>
            </a:r>
            <a:r>
              <a:rPr lang="en-US">
                <a:latin typeface="Arial" charset="0"/>
              </a:rPr>
              <a:t> is directly adopted from the Latin </a:t>
            </a:r>
            <a:r>
              <a:rPr lang="en-US" i="1">
                <a:latin typeface="Arial" charset="0"/>
              </a:rPr>
              <a:t>fungus</a:t>
            </a:r>
            <a:r>
              <a:rPr lang="en-US">
                <a:latin typeface="Arial" charset="0"/>
              </a:rPr>
              <a:t>, meaning "mushroom", which is in turn derived from the Greek word </a:t>
            </a:r>
            <a:r>
              <a:rPr lang="en-US" i="1">
                <a:latin typeface="Arial" charset="0"/>
              </a:rPr>
              <a:t>sphongos</a:t>
            </a:r>
            <a:r>
              <a:rPr lang="en-US">
                <a:latin typeface="Arial" charset="0"/>
              </a:rPr>
              <a:t> ("sponge"), referring to the macroscopic structures and morphology of some mushrooms and molds. </a:t>
            </a:r>
          </a:p>
          <a:p>
            <a:pPr eaLnBrk="1" hangingPunct="1"/>
            <a:endParaRPr lang="en-US">
              <a:latin typeface="Arial" charset="0"/>
            </a:endParaRPr>
          </a:p>
          <a:p>
            <a:pPr eaLnBrk="1" hangingPunct="1"/>
            <a:r>
              <a:rPr lang="en-US" b="1">
                <a:latin typeface="Arial" charset="0"/>
              </a:rPr>
              <a:t>Link: </a:t>
            </a:r>
            <a:r>
              <a:rPr lang="en-US">
                <a:latin typeface="Arial" charset="0"/>
              </a:rPr>
              <a:t>Let’s explore two different fungal infections – Tinea Versicolor and Ringworm including Athlete’s Foot.</a:t>
            </a:r>
          </a:p>
        </p:txBody>
      </p:sp>
    </p:spTree>
    <p:extLst>
      <p:ext uri="{BB962C8B-B14F-4D97-AF65-F5344CB8AC3E}">
        <p14:creationId xmlns:p14="http://schemas.microsoft.com/office/powerpoint/2010/main" val="314973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533400"/>
            <a:ext cx="5943600" cy="8151813"/>
          </a:xfrm>
        </p:spPr>
        <p:txBody>
          <a:bodyPr>
            <a:normAutofit/>
          </a:bodyPr>
          <a:lstStyle/>
          <a:p>
            <a:pPr>
              <a:spcBef>
                <a:spcPts val="0"/>
              </a:spcBef>
            </a:pPr>
            <a:r>
              <a:rPr lang="en-US" b="1">
                <a:latin typeface="Arial" panose="020B0604020202020204" pitchFamily="34" charset="0"/>
                <a:cs typeface="Arial" panose="020B0604020202020204" pitchFamily="34" charset="0"/>
              </a:rPr>
              <a:t>Actinic </a:t>
            </a:r>
            <a:r>
              <a:rPr lang="en-US" b="1" err="1">
                <a:latin typeface="Arial" panose="020B0604020202020204" pitchFamily="34" charset="0"/>
                <a:cs typeface="Arial" panose="020B0604020202020204" pitchFamily="34" charset="0"/>
              </a:rPr>
              <a:t>Keratosis</a:t>
            </a:r>
            <a:endParaRPr lang="en-US">
              <a:latin typeface="Arial" panose="020B0604020202020204" pitchFamily="34" charset="0"/>
              <a:cs typeface="Arial" panose="020B0604020202020204" pitchFamily="34" charset="0"/>
            </a:endParaRPr>
          </a:p>
          <a:p>
            <a:pPr>
              <a:spcBef>
                <a:spcPts val="0"/>
              </a:spcBef>
            </a:pPr>
            <a:r>
              <a:rPr lang="en-US">
                <a:latin typeface="Arial" panose="020B0604020202020204" pitchFamily="34" charset="0"/>
                <a:cs typeface="Arial" panose="020B0604020202020204" pitchFamily="34" charset="0"/>
              </a:rPr>
              <a:t>Due to excessive sun</a:t>
            </a:r>
            <a:r>
              <a:rPr lang="en-US" baseline="0">
                <a:latin typeface="Arial" panose="020B0604020202020204" pitchFamily="34" charset="0"/>
                <a:cs typeface="Arial" panose="020B0604020202020204" pitchFamily="34" charset="0"/>
              </a:rPr>
              <a:t> exposure, this is a precursor to squamous cell carcinoma (skin cancer). Areas</a:t>
            </a:r>
            <a:r>
              <a:rPr lang="en-US">
                <a:latin typeface="Arial" panose="020B0604020202020204" pitchFamily="34" charset="0"/>
                <a:cs typeface="Arial" panose="020B0604020202020204" pitchFamily="34" charset="0"/>
              </a:rPr>
              <a:t> that are most often affected: forehead, bald heads, nose and hands</a:t>
            </a:r>
            <a:r>
              <a:rPr lang="en-US" baseline="0">
                <a:latin typeface="Arial" panose="020B0604020202020204" pitchFamily="34" charset="0"/>
                <a:cs typeface="Arial" panose="020B0604020202020204" pitchFamily="34" charset="0"/>
              </a:rPr>
              <a:t> or a</a:t>
            </a:r>
            <a:r>
              <a:rPr lang="en-US">
                <a:latin typeface="Arial" panose="020B0604020202020204" pitchFamily="34" charset="0"/>
                <a:cs typeface="Arial" panose="020B0604020202020204" pitchFamily="34" charset="0"/>
              </a:rPr>
              <a:t>nywhere that is overexposed on a regular basis. This is difficult to heal and may keep recurring. Refer immediately for treatment from a doctor if recognized or suspicious.</a:t>
            </a:r>
          </a:p>
          <a:p>
            <a:pPr>
              <a:spcBef>
                <a:spcPts val="0"/>
              </a:spcBef>
            </a:pPr>
            <a:r>
              <a:rPr lang="en-US" b="1">
                <a:latin typeface="Arial" panose="020B0604020202020204" pitchFamily="34" charset="0"/>
                <a:cs typeface="Arial" panose="020B0604020202020204" pitchFamily="34" charset="0"/>
              </a:rPr>
              <a:t>Can we treat the client? </a:t>
            </a:r>
            <a:r>
              <a:rPr lang="en-US">
                <a:latin typeface="Arial" panose="020B0604020202020204" pitchFamily="34" charset="0"/>
                <a:cs typeface="Arial" panose="020B0604020202020204" pitchFamily="34" charset="0"/>
              </a:rPr>
              <a:t>– Yes,</a:t>
            </a:r>
            <a:r>
              <a:rPr lang="en-US" baseline="0">
                <a:latin typeface="Arial" panose="020B0604020202020204" pitchFamily="34" charset="0"/>
                <a:cs typeface="Arial" panose="020B0604020202020204" pitchFamily="34" charset="0"/>
              </a:rPr>
              <a:t> this disorder is not contagious. </a:t>
            </a:r>
          </a:p>
          <a:p>
            <a:pPr>
              <a:spcBef>
                <a:spcPts val="0"/>
              </a:spcBef>
            </a:pPr>
            <a:endParaRPr lang="en-US" b="1">
              <a:latin typeface="Arial" panose="020B0604020202020204" pitchFamily="34" charset="0"/>
              <a:cs typeface="Arial" panose="020B0604020202020204" pitchFamily="34" charset="0"/>
            </a:endParaRPr>
          </a:p>
          <a:p>
            <a:pPr>
              <a:spcBef>
                <a:spcPts val="0"/>
              </a:spcBef>
            </a:pPr>
            <a:r>
              <a:rPr lang="en-US" b="1">
                <a:latin typeface="Arial" panose="020B0604020202020204" pitchFamily="34" charset="0"/>
                <a:cs typeface="Arial" panose="020B0604020202020204" pitchFamily="34" charset="0"/>
              </a:rPr>
              <a:t>Milia or closed comedones  </a:t>
            </a:r>
            <a:endParaRPr lang="en-US">
              <a:latin typeface="Arial" panose="020B0604020202020204" pitchFamily="34" charset="0"/>
              <a:cs typeface="Arial" panose="020B0604020202020204" pitchFamily="34" charset="0"/>
            </a:endParaRPr>
          </a:p>
          <a:p>
            <a:pPr>
              <a:spcBef>
                <a:spcPts val="0"/>
              </a:spcBef>
            </a:pPr>
            <a:r>
              <a:rPr lang="en-US">
                <a:latin typeface="Arial" panose="020B0604020202020204" pitchFamily="34" charset="0"/>
                <a:cs typeface="Arial" panose="020B0604020202020204" pitchFamily="34" charset="0"/>
              </a:rPr>
              <a:t>Small plugs of trapped sebum and skin cells; common around the eyes but can be anywhere on the face. Often will be a hereditary disorder or can be caused by certain ingredients in cosmetics i.e. mineral oil. Can be extracted in some states with a lancet,</a:t>
            </a:r>
            <a:r>
              <a:rPr lang="en-US" baseline="0">
                <a:latin typeface="Arial" panose="020B0604020202020204" pitchFamily="34" charset="0"/>
                <a:cs typeface="Arial" panose="020B0604020202020204" pitchFamily="34" charset="0"/>
              </a:rPr>
              <a:t> great care should be taken around the eye area. </a:t>
            </a:r>
          </a:p>
          <a:p>
            <a:pPr>
              <a:spcBef>
                <a:spcPts val="0"/>
              </a:spcBef>
            </a:pPr>
            <a:r>
              <a:rPr lang="en-US" b="1">
                <a:latin typeface="Arial" panose="020B0604020202020204" pitchFamily="34" charset="0"/>
                <a:cs typeface="Arial" panose="020B0604020202020204" pitchFamily="34" charset="0"/>
              </a:rPr>
              <a:t>Can we treat the client? </a:t>
            </a:r>
            <a:r>
              <a:rPr lang="en-US">
                <a:latin typeface="Arial" panose="020B0604020202020204" pitchFamily="34" charset="0"/>
                <a:cs typeface="Arial" panose="020B0604020202020204" pitchFamily="34" charset="0"/>
              </a:rPr>
              <a:t>– Yes, however check State Board requirements regarding lancing</a:t>
            </a:r>
            <a:r>
              <a:rPr lang="en-US" baseline="0">
                <a:latin typeface="Arial" panose="020B0604020202020204" pitchFamily="34" charset="0"/>
                <a:cs typeface="Arial" panose="020B0604020202020204" pitchFamily="34" charset="0"/>
              </a:rPr>
              <a:t> for extractions.</a:t>
            </a:r>
            <a:endParaRPr lang="en-US">
              <a:latin typeface="Arial" panose="020B0604020202020204" pitchFamily="34" charset="0"/>
              <a:cs typeface="Arial" panose="020B0604020202020204" pitchFamily="34" charset="0"/>
            </a:endParaRPr>
          </a:p>
          <a:p>
            <a:pPr>
              <a:spcBef>
                <a:spcPts val="0"/>
              </a:spcBef>
            </a:pPr>
            <a:endParaRPr lang="en-US" b="1">
              <a:latin typeface="Arial" panose="020B0604020202020204" pitchFamily="34" charset="0"/>
              <a:cs typeface="Arial" panose="020B0604020202020204" pitchFamily="34" charset="0"/>
            </a:endParaRPr>
          </a:p>
          <a:p>
            <a:pPr>
              <a:spcBef>
                <a:spcPts val="0"/>
              </a:spcBef>
            </a:pPr>
            <a:r>
              <a:rPr lang="en-US" b="1">
                <a:latin typeface="Arial" panose="020B0604020202020204" pitchFamily="34" charset="0"/>
                <a:cs typeface="Arial" panose="020B0604020202020204" pitchFamily="34" charset="0"/>
              </a:rPr>
              <a:t>Solar Comedones </a:t>
            </a:r>
          </a:p>
          <a:p>
            <a:pPr>
              <a:spcBef>
                <a:spcPts val="0"/>
              </a:spcBef>
            </a:pPr>
            <a:r>
              <a:rPr lang="en-US">
                <a:latin typeface="Arial" panose="020B0604020202020204" pitchFamily="34" charset="0"/>
                <a:cs typeface="Arial" panose="020B0604020202020204" pitchFamily="34" charset="0"/>
              </a:rPr>
              <a:t>Solar comedones and cysts are caused by damage to the sebaceous glands and follicles. The follicles fill with thickened oily sebum and hardened skin cells. This results in deep nodular comedones and cysts in multiple lesions across the cheeks and around the eye area with a sour, rancid odor. Can be extracted but commonly refill. Regular exfoliation and use of refining masks recommended.</a:t>
            </a:r>
          </a:p>
          <a:p>
            <a:pPr>
              <a:spcBef>
                <a:spcPts val="0"/>
              </a:spcBef>
            </a:pPr>
            <a:r>
              <a:rPr lang="en-US" b="1">
                <a:latin typeface="Arial" panose="020B0604020202020204" pitchFamily="34" charset="0"/>
                <a:cs typeface="Arial" panose="020B0604020202020204" pitchFamily="34" charset="0"/>
              </a:rPr>
              <a:t>Can we treat the client? </a:t>
            </a:r>
            <a:r>
              <a:rPr lang="en-US">
                <a:latin typeface="Arial" panose="020B0604020202020204" pitchFamily="34" charset="0"/>
                <a:cs typeface="Arial" panose="020B0604020202020204" pitchFamily="34" charset="0"/>
              </a:rPr>
              <a:t>– Yes, however they will re-fill.</a:t>
            </a:r>
          </a:p>
          <a:p>
            <a:pPr>
              <a:spcBef>
                <a:spcPts val="0"/>
              </a:spcBef>
            </a:pPr>
            <a:endParaRPr lang="en-US" b="1">
              <a:latin typeface="Arial" panose="020B0604020202020204" pitchFamily="34" charset="0"/>
              <a:cs typeface="Arial" panose="020B0604020202020204" pitchFamily="34" charset="0"/>
            </a:endParaRPr>
          </a:p>
          <a:p>
            <a:pPr>
              <a:spcBef>
                <a:spcPts val="0"/>
              </a:spcBef>
            </a:pPr>
            <a:r>
              <a:rPr lang="en-US" b="1">
                <a:latin typeface="Arial" panose="020B0604020202020204" pitchFamily="34" charset="0"/>
                <a:cs typeface="Arial" panose="020B0604020202020204" pitchFamily="34" charset="0"/>
              </a:rPr>
              <a:t>Rosacea is not a form of acne </a:t>
            </a:r>
          </a:p>
          <a:p>
            <a:pPr>
              <a:spcBef>
                <a:spcPts val="0"/>
              </a:spcBef>
            </a:pPr>
            <a:r>
              <a:rPr lang="en-US">
                <a:latin typeface="Arial" panose="020B0604020202020204" pitchFamily="34" charset="0"/>
                <a:cs typeface="Arial" panose="020B0604020202020204" pitchFamily="34" charset="0"/>
              </a:rPr>
              <a:t>Chronic disease of the skin of nose, forehead, cheeks; Marked by flushing and dilation of capillaries at surface level. Sometimes accompanied by small pustules and papules. Rosacea can be irritated by spicy foods, alcohol, extremes of temperature, stress, and certain foods. No real known cause or cure to date; Rosacea may be hereditary</a:t>
            </a:r>
          </a:p>
          <a:p>
            <a:pPr>
              <a:spcBef>
                <a:spcPts val="0"/>
              </a:spcBef>
            </a:pPr>
            <a:r>
              <a:rPr lang="en-US" b="1">
                <a:latin typeface="Arial" panose="020B0604020202020204" pitchFamily="34" charset="0"/>
                <a:cs typeface="Arial" panose="020B0604020202020204" pitchFamily="34" charset="0"/>
              </a:rPr>
              <a:t>Can we treat the client? </a:t>
            </a:r>
            <a:r>
              <a:rPr lang="en-US">
                <a:latin typeface="Arial" panose="020B0604020202020204" pitchFamily="34" charset="0"/>
                <a:cs typeface="Arial" panose="020B0604020202020204" pitchFamily="34" charset="0"/>
              </a:rPr>
              <a:t>– Yes treat with the “less rule.” Always recommend sunscreen and barriers to the environment. No harsh exfoliation.</a:t>
            </a:r>
          </a:p>
          <a:p>
            <a:pPr>
              <a:spcBef>
                <a:spcPts val="0"/>
              </a:spcBef>
            </a:pPr>
            <a:endParaRPr lang="en-US" b="1">
              <a:latin typeface="Arial" panose="020B0604020202020204" pitchFamily="34" charset="0"/>
              <a:cs typeface="Arial" panose="020B0604020202020204" pitchFamily="34" charset="0"/>
            </a:endParaRPr>
          </a:p>
          <a:p>
            <a:pPr>
              <a:spcBef>
                <a:spcPts val="0"/>
              </a:spcBef>
            </a:pPr>
            <a:r>
              <a:rPr lang="en-US" b="1">
                <a:latin typeface="Arial" panose="020B0604020202020204" pitchFamily="34" charset="0"/>
                <a:cs typeface="Arial" panose="020B0604020202020204" pitchFamily="34" charset="0"/>
              </a:rPr>
              <a:t>Crater Scars</a:t>
            </a:r>
            <a:endParaRPr lang="en-US">
              <a:latin typeface="Arial" panose="020B0604020202020204" pitchFamily="34" charset="0"/>
              <a:cs typeface="Arial" panose="020B0604020202020204" pitchFamily="34" charset="0"/>
            </a:endParaRPr>
          </a:p>
          <a:p>
            <a:pPr>
              <a:spcBef>
                <a:spcPts val="0"/>
              </a:spcBef>
            </a:pPr>
            <a:r>
              <a:rPr lang="en-US">
                <a:latin typeface="Arial" panose="020B0604020202020204" pitchFamily="34" charset="0"/>
                <a:cs typeface="Arial" panose="020B0604020202020204" pitchFamily="34" charset="0"/>
              </a:rPr>
              <a:t>Some of the most severe forms of scarring as a result from acne. This is scar tissue that forms at the sight of a ruptured follicle. With deep lesions, once the follicle has burst, the white blood cells come in to clear up. Unable to distinguish good tissue from bad, the WB cells eat away at the collagen and the ground substance causing permanent dents in the skin. This scar tissue often appears pink and bulky at the surface of the skin.</a:t>
            </a:r>
          </a:p>
          <a:p>
            <a:pPr>
              <a:spcBef>
                <a:spcPts val="0"/>
              </a:spcBef>
            </a:pPr>
            <a:r>
              <a:rPr lang="en-US" b="1">
                <a:latin typeface="Arial" panose="020B0604020202020204" pitchFamily="34" charset="0"/>
                <a:cs typeface="Arial" panose="020B0604020202020204" pitchFamily="34" charset="0"/>
              </a:rPr>
              <a:t>Can we treat the client? </a:t>
            </a:r>
            <a:r>
              <a:rPr lang="en-US">
                <a:latin typeface="Arial" panose="020B0604020202020204" pitchFamily="34" charset="0"/>
                <a:cs typeface="Arial" panose="020B0604020202020204" pitchFamily="34" charset="0"/>
              </a:rPr>
              <a:t>– Yes.</a:t>
            </a:r>
          </a:p>
          <a:p>
            <a:pPr>
              <a:spcBef>
                <a:spcPts val="0"/>
              </a:spcBef>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9291C-33A9-4D14-8605-C2F35581F2BB}"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0175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81CCE-7AFB-4320-B922-34E50524762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9395" name="Rectangle 2"/>
          <p:cNvSpPr>
            <a:spLocks noGrp="1" noRot="1" noChangeAspect="1" noChangeArrowheads="1" noTextEdit="1"/>
          </p:cNvSpPr>
          <p:nvPr>
            <p:ph type="sldImg"/>
          </p:nvPr>
        </p:nvSpPr>
        <p:spPr>
          <a:xfrm>
            <a:off x="1724025" y="346075"/>
            <a:ext cx="3409950" cy="1919288"/>
          </a:xfrm>
          <a:ln/>
        </p:spPr>
      </p:sp>
      <p:sp>
        <p:nvSpPr>
          <p:cNvPr id="83972" name="Rectangle 3"/>
          <p:cNvSpPr>
            <a:spLocks noGrp="1" noChangeArrowheads="1"/>
          </p:cNvSpPr>
          <p:nvPr>
            <p:ph type="body" idx="1"/>
          </p:nvPr>
        </p:nvSpPr>
        <p:spPr>
          <a:xfrm>
            <a:off x="238397" y="2265528"/>
            <a:ext cx="6381206" cy="6609531"/>
          </a:xfrm>
          <a:ln/>
        </p:spPr>
        <p:txBody>
          <a:bodyPr/>
          <a:lstStyle/>
          <a:p>
            <a:pPr eaLnBrk="1" hangingPunct="1">
              <a:defRPr/>
            </a:pPr>
            <a:r>
              <a:rPr lang="en-US" b="1"/>
              <a:t>Tinea Versicolor-</a:t>
            </a:r>
          </a:p>
          <a:p>
            <a:pPr eaLnBrk="1" hangingPunct="1">
              <a:defRPr/>
            </a:pPr>
            <a:r>
              <a:rPr lang="en-US" b="1"/>
              <a:t>Not contagious 		    	</a:t>
            </a:r>
            <a:endParaRPr lang="en-US"/>
          </a:p>
          <a:p>
            <a:pPr eaLnBrk="1" hangingPunct="1">
              <a:defRPr/>
            </a:pPr>
            <a:r>
              <a:rPr lang="en-US" b="1"/>
              <a:t>Description: </a:t>
            </a:r>
            <a:r>
              <a:rPr lang="en-US"/>
              <a:t>Tinea Versicolor is a common skin condition due to an overgrowth of a skin surface yeast. This overgrowth results in uneven skin color and scaling that can be unsightly and sometimes itch. The yeast normally lives in the pores of the skin and thrives in oily areas such as the neck, upper chest, and back. Tinea Versicolor has small, scaly white-to-pink or tan-to-dark spots which can be scattered over the upper arms, chest and back. They may sometimes appear on the neck and the face. On light skin, Tinea Versicolor may be faint or can appear as tan-to-pink spots, while on dark skin Tinea Versicolor may be light or dark. </a:t>
            </a:r>
          </a:p>
          <a:p>
            <a:pPr eaLnBrk="1" hangingPunct="1">
              <a:defRPr/>
            </a:pPr>
            <a:endParaRPr lang="en-US"/>
          </a:p>
          <a:p>
            <a:pPr eaLnBrk="1" hangingPunct="1">
              <a:defRPr/>
            </a:pPr>
            <a:r>
              <a:rPr lang="en-US" b="1"/>
              <a:t>Cause:</a:t>
            </a:r>
            <a:r>
              <a:rPr lang="en-US"/>
              <a:t> Tinea Versicolor is caused by the yeast Malassezia furfur or Pityrosporum orbiculare. This yeast is normally found on the human skin and only becomes troublesome under certain circumstances, such as a warm and humid environment. The fungus grows slowly and prevents the skin from tanning normally. As the rest of the skin tanning in the sun, the pale spots, which are affected by the yeast, become more noticeable, especially on dark skin. </a:t>
            </a:r>
          </a:p>
          <a:p>
            <a:pPr eaLnBrk="1" hangingPunct="1">
              <a:defRPr/>
            </a:pPr>
            <a:endParaRPr lang="en-US" b="1"/>
          </a:p>
          <a:p>
            <a:pPr eaLnBrk="1" hangingPunct="1">
              <a:defRPr/>
            </a:pPr>
            <a:r>
              <a:rPr lang="en-US" b="1"/>
              <a:t>Signs and Symptoms: </a:t>
            </a:r>
            <a:r>
              <a:rPr lang="en-US"/>
              <a:t>Factors that can cause the fungus to become more visible include high humidity and immune or hormone abnormalities. However, almost all people with this very common condition are perfectly healthy. In countries with continuous high heat and high humidity, people can have these spots year round. In other climates, the spots generally fade in the cooler and drier months of the year.</a:t>
            </a:r>
            <a:endParaRPr lang="en-US" b="1"/>
          </a:p>
          <a:p>
            <a:pPr eaLnBrk="1" hangingPunct="1">
              <a:defRPr/>
            </a:pPr>
            <a:endParaRPr lang="en-US" b="1"/>
          </a:p>
          <a:p>
            <a:pPr eaLnBrk="1" hangingPunct="1">
              <a:defRPr/>
            </a:pPr>
            <a:r>
              <a:rPr lang="en-US" b="1"/>
              <a:t>Treatment: </a:t>
            </a:r>
            <a:r>
              <a:rPr lang="en-US"/>
              <a:t>Tinea Versicolor may be treated with topical or oral medications. However with treatment Tinea Versicolor may still recur. After any form of treatment, the uneven color of the skin may remain several months after the yeast has been eliminated until the skin repigments normally. </a:t>
            </a:r>
          </a:p>
          <a:p>
            <a:pPr eaLnBrk="1" hangingPunct="1">
              <a:defRPr/>
            </a:pPr>
            <a:r>
              <a:rPr lang="en-US"/>
              <a:t> </a:t>
            </a:r>
          </a:p>
          <a:p>
            <a:pPr eaLnBrk="1" hangingPunct="1">
              <a:defRPr/>
            </a:pPr>
            <a:r>
              <a:rPr lang="en-US" b="1"/>
              <a:t>How is this treated in the skin center? </a:t>
            </a:r>
            <a:r>
              <a:rPr lang="en-US"/>
              <a:t>We would not treat the condition itself but can treat the skin for the dehydration, etc the client may be suffering from.</a:t>
            </a:r>
          </a:p>
          <a:p>
            <a:pPr eaLnBrk="1" hangingPunct="1">
              <a:defRPr/>
            </a:pPr>
            <a:endParaRPr lang="en-US"/>
          </a:p>
          <a:p>
            <a:pPr eaLnBrk="1" hangingPunct="1">
              <a:defRPr/>
            </a:pPr>
            <a:r>
              <a:rPr lang="en-US" b="1"/>
              <a:t>Link: </a:t>
            </a:r>
            <a:r>
              <a:rPr lang="en-US"/>
              <a:t>A fungal infection that is probably quite familiar to us is Ringworm or a common form – Athlete’s Foot…</a:t>
            </a:r>
          </a:p>
        </p:txBody>
      </p:sp>
    </p:spTree>
    <p:extLst>
      <p:ext uri="{BB962C8B-B14F-4D97-AF65-F5344CB8AC3E}">
        <p14:creationId xmlns:p14="http://schemas.microsoft.com/office/powerpoint/2010/main" val="573970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18783C-DC64-4AD5-8BBC-A59848A383B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0419" name="Rectangle 2"/>
          <p:cNvSpPr>
            <a:spLocks noGrp="1" noRot="1" noChangeAspect="1" noChangeArrowheads="1" noTextEdit="1"/>
          </p:cNvSpPr>
          <p:nvPr>
            <p:ph type="sldImg"/>
          </p:nvPr>
        </p:nvSpPr>
        <p:spPr>
          <a:xfrm>
            <a:off x="1703388" y="542925"/>
            <a:ext cx="3451225" cy="1941513"/>
          </a:xfrm>
          <a:ln/>
        </p:spPr>
      </p:sp>
      <p:sp>
        <p:nvSpPr>
          <p:cNvPr id="60420" name="Rectangle 3"/>
          <p:cNvSpPr>
            <a:spLocks noGrp="1" noChangeArrowheads="1"/>
          </p:cNvSpPr>
          <p:nvPr>
            <p:ph type="body" idx="1"/>
          </p:nvPr>
        </p:nvSpPr>
        <p:spPr>
          <a:xfrm>
            <a:off x="152400" y="2715903"/>
            <a:ext cx="6553200" cy="6015721"/>
          </a:xfrm>
          <a:noFill/>
          <a:ln/>
        </p:spPr>
        <p:txBody>
          <a:bodyPr/>
          <a:lstStyle/>
          <a:p>
            <a:pPr eaLnBrk="1" hangingPunct="1"/>
            <a:r>
              <a:rPr lang="en-US" sz="1200" b="1"/>
              <a:t>Ringworm</a:t>
            </a:r>
          </a:p>
          <a:p>
            <a:pPr eaLnBrk="1" hangingPunct="1"/>
            <a:r>
              <a:rPr lang="en-US" sz="1200" b="1"/>
              <a:t>Contagious!			</a:t>
            </a:r>
          </a:p>
          <a:p>
            <a:pPr eaLnBrk="1" hangingPunct="1"/>
            <a:r>
              <a:rPr lang="en-US" sz="1200" b="1"/>
              <a:t>Description: </a:t>
            </a:r>
            <a:r>
              <a:rPr lang="en-US" sz="1200"/>
              <a:t>Ringworm is a contagious fungal infection that can affect the scalp, body, feet (Athlete's Foot), or the nails. Ringworm is caused by several different fungus organisms that all belong to a group called “Dermatophytes”. </a:t>
            </a:r>
          </a:p>
          <a:p>
            <a:pPr eaLnBrk="1" hangingPunct="1"/>
            <a:endParaRPr lang="en-US" sz="1200"/>
          </a:p>
          <a:p>
            <a:pPr eaLnBrk="1" hangingPunct="1"/>
            <a:r>
              <a:rPr lang="en-US" sz="1200" b="1"/>
              <a:t>Cause: </a:t>
            </a:r>
            <a:r>
              <a:rPr lang="en-US" sz="1200"/>
              <a:t>Ringworm is spread by either direct or indirect contact. People can get Ringworm by direct skin-to-skin contact with an infected person or pet. People can also get Ringworm indirectly by contact with objects or surfaces that an infected person or pet has touched, such as hats, combs, brushes, bed linens, stuffed animals, telephones, gym mats, and shower stalls. In rare cases Ringworm can be spread by contact with soil. </a:t>
            </a:r>
          </a:p>
          <a:p>
            <a:pPr eaLnBrk="1" hangingPunct="1"/>
            <a:endParaRPr lang="en-US" sz="1200"/>
          </a:p>
          <a:p>
            <a:pPr eaLnBrk="1" hangingPunct="1"/>
            <a:r>
              <a:rPr lang="en-US" sz="1200"/>
              <a:t>Ringworm of the skin will usually appear 4-10 days after contact vs. the scalp which could take as long as 10-14 days. Please note that Ringworm is contagious even before symptoms have appeared. </a:t>
            </a:r>
          </a:p>
          <a:p>
            <a:pPr eaLnBrk="1" hangingPunct="1"/>
            <a:endParaRPr lang="en-US" sz="1200"/>
          </a:p>
          <a:p>
            <a:pPr eaLnBrk="1" hangingPunct="1"/>
            <a:r>
              <a:rPr lang="en-US" sz="1200" b="1"/>
              <a:t>What is the treatment for Ringworm? </a:t>
            </a:r>
            <a:r>
              <a:rPr lang="en-US" sz="1200"/>
              <a:t>Ringworm can be treated with fungus-killing medicine. The medication can be taken in tablet or liquid form orally or as a cream applied directly to the affected area. Steps to prevent infection include: keep common-use areas clean, especially in schools, day-care centers, gyms, and locker rooms and your treatment center. Disinfect sleeping mats and gym mats after each use along with towels and sponges or equipment you may use in your treatment. Do not share clothing, towels, hair brushes, or other personal items. Infected clients should follow these steps to keep the infection from spreading: complete treatment as instructed, even after symptoms disappear. </a:t>
            </a:r>
          </a:p>
          <a:p>
            <a:pPr eaLnBrk="1" hangingPunct="1"/>
            <a:endParaRPr lang="en-US" sz="1200" b="1"/>
          </a:p>
          <a:p>
            <a:pPr eaLnBrk="1" hangingPunct="1"/>
            <a:r>
              <a:rPr lang="en-US" sz="1200" b="1"/>
              <a:t>How is this treated in the skin center? </a:t>
            </a:r>
            <a:r>
              <a:rPr lang="en-US" sz="1200"/>
              <a:t>It cannot be treated in the treatment center as once again this is a contagious infection. Again, avoid the client’s skin (feet, scalp, etc) until they have completed their course of medication and all traces of the infection have dissipated.</a:t>
            </a:r>
          </a:p>
          <a:p>
            <a:pPr eaLnBrk="1" hangingPunct="1"/>
            <a:endParaRPr lang="en-US" sz="1200"/>
          </a:p>
          <a:p>
            <a:pPr eaLnBrk="1" hangingPunct="1"/>
            <a:r>
              <a:rPr lang="en-US" sz="1200" b="1"/>
              <a:t>Link: </a:t>
            </a:r>
            <a:r>
              <a:rPr lang="en-US" sz="1200"/>
              <a:t>Let’s learn a bit about parasitic infections…</a:t>
            </a:r>
          </a:p>
        </p:txBody>
      </p:sp>
    </p:spTree>
    <p:extLst>
      <p:ext uri="{BB962C8B-B14F-4D97-AF65-F5344CB8AC3E}">
        <p14:creationId xmlns:p14="http://schemas.microsoft.com/office/powerpoint/2010/main" val="340779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DEEA2-14E4-451F-8066-BFE5079A7E14}"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61443" name="Rectangle 2"/>
          <p:cNvSpPr>
            <a:spLocks noGrp="1" noRot="1" noChangeAspect="1" noChangeArrowheads="1" noTextEdit="1"/>
          </p:cNvSpPr>
          <p:nvPr>
            <p:ph type="sldImg"/>
          </p:nvPr>
        </p:nvSpPr>
        <p:spPr>
          <a:xfrm>
            <a:off x="2570163" y="236538"/>
            <a:ext cx="1989137" cy="1119187"/>
          </a:xfrm>
          <a:ln/>
        </p:spPr>
      </p:sp>
      <p:sp>
        <p:nvSpPr>
          <p:cNvPr id="61444" name="Rectangle 4"/>
          <p:cNvSpPr>
            <a:spLocks noGrp="1" noChangeArrowheads="1"/>
          </p:cNvSpPr>
          <p:nvPr>
            <p:ph type="body" idx="1"/>
          </p:nvPr>
        </p:nvSpPr>
        <p:spPr>
          <a:xfrm>
            <a:off x="154172" y="1604211"/>
            <a:ext cx="6549656" cy="7267073"/>
          </a:xfrm>
          <a:noFill/>
          <a:ln/>
        </p:spPr>
        <p:txBody>
          <a:bodyPr/>
          <a:lstStyle/>
          <a:p>
            <a:r>
              <a:rPr lang="en-US" sz="950"/>
              <a:t>In general, parasitic infections are organisms that live inside humans or other organisms who act as hosts. They are dependent on their hosts because they are unable to produce food or energy for themselves. Parasites are harmful to humans because they consume needed food, eat away body tissues and cells, and eliminate toxic waste, which makes people sick. Some parasites are known to live outside of humans such as ticks, mites, </a:t>
            </a:r>
            <a:r>
              <a:rPr lang="en-US" sz="950">
                <a:hlinkClick r:id="rId3"/>
              </a:rPr>
              <a:t>fleas</a:t>
            </a:r>
            <a:r>
              <a:rPr lang="en-US" sz="950"/>
              <a:t>, lice, and bedbugs may cause intense </a:t>
            </a:r>
            <a:r>
              <a:rPr lang="en-US" sz="950" b="1"/>
              <a:t>itching</a:t>
            </a:r>
            <a:r>
              <a:rPr lang="en-US" sz="950"/>
              <a:t> in affected areas. Skin parasites are found worldwide and infest large numbers of people. For example, as many as 6 to 12 million people worldwide contract head lice every year, according to the U.S. Centers for Disease Control and Prevention. Head lice most often affect children in school and daycare settings. </a:t>
            </a:r>
          </a:p>
          <a:p>
            <a:endParaRPr lang="en-US" sz="950"/>
          </a:p>
          <a:p>
            <a:r>
              <a:rPr lang="en-US" sz="950" b="1"/>
              <a:t>Lice</a:t>
            </a:r>
          </a:p>
          <a:p>
            <a:r>
              <a:rPr lang="en-US" sz="950" b="1"/>
              <a:t>Contagious</a:t>
            </a:r>
          </a:p>
          <a:p>
            <a:r>
              <a:rPr lang="en-US" sz="950" b="1"/>
              <a:t>Description: </a:t>
            </a:r>
            <a:r>
              <a:rPr lang="en-US" sz="950"/>
              <a:t>Louse (singular for lice) is a wingless parasite that lives its entire life cycle on a human host depending on its blood for survival. Three forms of lice are known; head lice, body lice, and pubic lice (crabs). Lice is highly contagious and acquired by close physical contact with an infected person and through contaminated items such as towels, combs, brushes, pillowcases, and hats. The female will produce approximately every 2 weeks, preferring to lay eggs on hair shafts close to the scalp but may lay eggs in folds of clothes </a:t>
            </a:r>
          </a:p>
          <a:p>
            <a:r>
              <a:rPr lang="en-US" sz="950" b="1"/>
              <a:t>Cause: </a:t>
            </a:r>
            <a:r>
              <a:rPr lang="en-US" sz="950"/>
              <a:t>Infestations are caused by one of three species of lice; head louse (pediculus humanus capitis), body louse (P.humanus corporis) and pubic louse (Phthirus pubis). </a:t>
            </a:r>
          </a:p>
          <a:p>
            <a:endParaRPr lang="en-US" sz="950" b="1"/>
          </a:p>
          <a:p>
            <a:r>
              <a:rPr lang="en-US" sz="950" b="1"/>
              <a:t>Signs and Symptoms: </a:t>
            </a:r>
            <a:r>
              <a:rPr lang="en-US" sz="950"/>
              <a:t>The most common sign of head lice is the presence of nits (egg sacs) on hair shaft on the body or in clothing. They appear like oval, yellowish pinpoint specks. </a:t>
            </a:r>
          </a:p>
          <a:p>
            <a:endParaRPr lang="en-US" sz="950" b="1"/>
          </a:p>
          <a:p>
            <a:r>
              <a:rPr lang="en-US" sz="950" b="1"/>
              <a:t>What is the treatment for Lice? </a:t>
            </a:r>
            <a:r>
              <a:rPr lang="en-US" sz="950"/>
              <a:t>Treatment involves removing lice and killing their eggs. Over the counter treatments and prescription medications are available. In most instances all family members and those that are in close contact with the infected will need to be treated. </a:t>
            </a:r>
          </a:p>
          <a:p>
            <a:r>
              <a:rPr lang="en-US" sz="950" b="1"/>
              <a:t> </a:t>
            </a:r>
          </a:p>
          <a:p>
            <a:r>
              <a:rPr lang="en-US" sz="950" b="1"/>
              <a:t>How is this treated in the skin center? </a:t>
            </a:r>
            <a:r>
              <a:rPr lang="en-US" sz="950"/>
              <a:t>Treatment is not to be performed until the condition has been treated. </a:t>
            </a:r>
          </a:p>
          <a:p>
            <a:endParaRPr lang="en-US" sz="950" b="1"/>
          </a:p>
          <a:p>
            <a:r>
              <a:rPr lang="en-US" sz="950" b="1"/>
              <a:t>Scabies</a:t>
            </a:r>
          </a:p>
          <a:p>
            <a:r>
              <a:rPr lang="en-US" sz="950" b="1"/>
              <a:t>Contagious</a:t>
            </a:r>
          </a:p>
          <a:p>
            <a:r>
              <a:rPr lang="en-US" sz="950" b="1"/>
              <a:t>Description: </a:t>
            </a:r>
            <a:r>
              <a:rPr lang="en-US" sz="950"/>
              <a:t>Scabies is a skin infection caused by burrowing parasitic mites. The areas most affected are between the fingers, creases of the wrists, elbows, knees, waistline, axillae (underarms) under breasts and lower buttocks. </a:t>
            </a:r>
          </a:p>
          <a:p>
            <a:endParaRPr lang="en-US" sz="950"/>
          </a:p>
          <a:p>
            <a:r>
              <a:rPr lang="en-US" sz="950" b="1"/>
              <a:t>Cause: </a:t>
            </a:r>
            <a:r>
              <a:rPr lang="en-US" sz="950"/>
              <a:t>Scabies infestations are caused by a mite called Sarcoptes Scabiei. </a:t>
            </a:r>
          </a:p>
          <a:p>
            <a:endParaRPr lang="en-US" sz="950" b="1"/>
          </a:p>
          <a:p>
            <a:r>
              <a:rPr lang="en-US" sz="950" b="1"/>
              <a:t>Signs and symptoms: </a:t>
            </a:r>
            <a:r>
              <a:rPr lang="en-US" sz="950"/>
              <a:t>The most common sign is a skin rash of thin, tiny, light brown lines often referred to as a scabies trail. Most times you will see tiny blisters or reddened skin where one has itched. These lines are burrows used and created by the female mites to deposit their eggs. Bites are usually time of feeding cycle. Most people are not even aware of the intruders until intense itching begins 2 to 6 weeks later.</a:t>
            </a:r>
          </a:p>
          <a:p>
            <a:endParaRPr lang="en-US" sz="950"/>
          </a:p>
          <a:p>
            <a:r>
              <a:rPr lang="en-US" sz="950" b="1"/>
              <a:t>What is the treatment for Scabies? </a:t>
            </a:r>
            <a:r>
              <a:rPr lang="en-US" sz="950"/>
              <a:t>Prescription ointments is the most common way to eliminate the scabies infestation. In most instances all family members and those that are in close contact with the infected will need to be treated. </a:t>
            </a:r>
          </a:p>
          <a:p>
            <a:endParaRPr lang="en-US" sz="950" b="1"/>
          </a:p>
          <a:p>
            <a:r>
              <a:rPr lang="en-US" sz="950" b="1"/>
              <a:t>How is this treated in the skin center? </a:t>
            </a:r>
            <a:r>
              <a:rPr lang="en-US" sz="950"/>
              <a:t>Treatment is not to be performed until the condition has been treated.</a:t>
            </a:r>
          </a:p>
        </p:txBody>
      </p:sp>
    </p:spTree>
    <p:extLst>
      <p:ext uri="{BB962C8B-B14F-4D97-AF65-F5344CB8AC3E}">
        <p14:creationId xmlns:p14="http://schemas.microsoft.com/office/powerpoint/2010/main" val="4110183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529E3-5AB1-40BE-9807-51BFB94061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342900" y="696913"/>
            <a:ext cx="6197600" cy="3486150"/>
          </a:xfrm>
        </p:spPr>
      </p:sp>
      <p:sp>
        <p:nvSpPr>
          <p:cNvPr id="8" name="Notes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380974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4000">
                <a:solidFill>
                  <a:schemeClr val="tx1"/>
                </a:solidFill>
                <a:latin typeface="Arial" charset="0"/>
              </a:defRPr>
            </a:lvl1pPr>
            <a:lvl2pPr marL="742950" indent="-285750" defTabSz="930275">
              <a:defRPr sz="4000">
                <a:solidFill>
                  <a:schemeClr val="tx1"/>
                </a:solidFill>
                <a:latin typeface="Arial" charset="0"/>
              </a:defRPr>
            </a:lvl2pPr>
            <a:lvl3pPr marL="1143000" indent="-228600" defTabSz="930275">
              <a:defRPr sz="4000">
                <a:solidFill>
                  <a:schemeClr val="tx1"/>
                </a:solidFill>
                <a:latin typeface="Arial" charset="0"/>
              </a:defRPr>
            </a:lvl3pPr>
            <a:lvl4pPr marL="1600200" indent="-228600" defTabSz="930275">
              <a:defRPr sz="4000">
                <a:solidFill>
                  <a:schemeClr val="tx1"/>
                </a:solidFill>
                <a:latin typeface="Arial" charset="0"/>
              </a:defRPr>
            </a:lvl4pPr>
            <a:lvl5pPr marL="2057400" indent="-228600" defTabSz="930275">
              <a:defRPr sz="4000">
                <a:solidFill>
                  <a:schemeClr val="tx1"/>
                </a:solidFill>
                <a:latin typeface="Arial" charset="0"/>
              </a:defRPr>
            </a:lvl5pPr>
            <a:lvl6pPr marL="2514600" indent="-228600" defTabSz="930275" eaLnBrk="0" fontAlgn="base" hangingPunct="0">
              <a:spcBef>
                <a:spcPct val="0"/>
              </a:spcBef>
              <a:spcAft>
                <a:spcPct val="0"/>
              </a:spcAft>
              <a:defRPr sz="4000">
                <a:solidFill>
                  <a:schemeClr val="tx1"/>
                </a:solidFill>
                <a:latin typeface="Arial" charset="0"/>
              </a:defRPr>
            </a:lvl6pPr>
            <a:lvl7pPr marL="2971800" indent="-228600" defTabSz="930275" eaLnBrk="0" fontAlgn="base" hangingPunct="0">
              <a:spcBef>
                <a:spcPct val="0"/>
              </a:spcBef>
              <a:spcAft>
                <a:spcPct val="0"/>
              </a:spcAft>
              <a:defRPr sz="4000">
                <a:solidFill>
                  <a:schemeClr val="tx1"/>
                </a:solidFill>
                <a:latin typeface="Arial" charset="0"/>
              </a:defRPr>
            </a:lvl7pPr>
            <a:lvl8pPr marL="3429000" indent="-228600" defTabSz="930275" eaLnBrk="0" fontAlgn="base" hangingPunct="0">
              <a:spcBef>
                <a:spcPct val="0"/>
              </a:spcBef>
              <a:spcAft>
                <a:spcPct val="0"/>
              </a:spcAft>
              <a:defRPr sz="4000">
                <a:solidFill>
                  <a:schemeClr val="tx1"/>
                </a:solidFill>
                <a:latin typeface="Arial" charset="0"/>
              </a:defRPr>
            </a:lvl8pPr>
            <a:lvl9pPr marL="3886200" indent="-228600" defTabSz="930275" eaLnBrk="0" fontAlgn="base" hangingPunct="0">
              <a:spcBef>
                <a:spcPct val="0"/>
              </a:spcBef>
              <a:spcAft>
                <a:spcPct val="0"/>
              </a:spcAft>
              <a:defRPr sz="4000">
                <a:solidFill>
                  <a:schemeClr val="tx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6681B85-2BEF-4A9D-A681-856B4A8B6457}"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30275"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195" name="Rectangle 2"/>
          <p:cNvSpPr>
            <a:spLocks noGrp="1" noRot="1" noChangeAspect="1" noChangeArrowheads="1" noTextEdit="1"/>
          </p:cNvSpPr>
          <p:nvPr>
            <p:ph type="sldImg"/>
          </p:nvPr>
        </p:nvSpPr>
        <p:spPr>
          <a:xfrm>
            <a:off x="1871663" y="152400"/>
            <a:ext cx="3317875" cy="1866900"/>
          </a:xfrm>
          <a:ln/>
        </p:spPr>
      </p:sp>
      <p:sp>
        <p:nvSpPr>
          <p:cNvPr id="136196" name="Rectangle 3"/>
          <p:cNvSpPr>
            <a:spLocks noGrp="1" noChangeArrowheads="1"/>
          </p:cNvSpPr>
          <p:nvPr>
            <p:ph type="body" idx="1"/>
          </p:nvPr>
        </p:nvSpPr>
        <p:spPr>
          <a:xfrm>
            <a:off x="192504" y="2088107"/>
            <a:ext cx="6384759" cy="6760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sz="1150" b="1">
                <a:latin typeface="Arial" panose="020B0604020202020204" pitchFamily="34" charset="0"/>
                <a:cs typeface="Arial" panose="020B0604020202020204" pitchFamily="34" charset="0"/>
              </a:rPr>
              <a:t>This is an animated slide and as you click you will see a picture of the disorder. </a:t>
            </a:r>
          </a:p>
          <a:p>
            <a:pPr>
              <a:spcBef>
                <a:spcPts val="0"/>
              </a:spcBef>
            </a:pPr>
            <a:r>
              <a:rPr lang="en-US" sz="1150" b="1">
                <a:latin typeface="Arial" panose="020B0604020202020204" pitchFamily="34" charset="0"/>
                <a:cs typeface="Arial" panose="020B0604020202020204" pitchFamily="34" charset="0"/>
              </a:rPr>
              <a:t>Briefly go over each bullet point</a:t>
            </a:r>
          </a:p>
          <a:p>
            <a:pPr>
              <a:spcBef>
                <a:spcPts val="0"/>
              </a:spcBef>
            </a:pPr>
            <a:r>
              <a:rPr lang="en-US" sz="1150" b="1">
                <a:latin typeface="Arial" panose="020B0604020202020204" pitchFamily="34" charset="0"/>
                <a:cs typeface="Arial" panose="020B0604020202020204" pitchFamily="34" charset="0"/>
              </a:rPr>
              <a:t>Port Wine Stain</a:t>
            </a:r>
            <a:endParaRPr lang="en-US" sz="1150">
              <a:latin typeface="Arial" panose="020B0604020202020204" pitchFamily="34" charset="0"/>
              <a:cs typeface="Arial" panose="020B0604020202020204" pitchFamily="34" charset="0"/>
            </a:endParaRPr>
          </a:p>
          <a:p>
            <a:pPr>
              <a:spcBef>
                <a:spcPts val="0"/>
              </a:spcBef>
            </a:pPr>
            <a:r>
              <a:rPr lang="en-US" sz="1150">
                <a:latin typeface="Arial" panose="020B0604020202020204" pitchFamily="34" charset="0"/>
                <a:cs typeface="Arial" panose="020B0604020202020204" pitchFamily="34" charset="0"/>
              </a:rPr>
              <a:t>Mostly from birth, can fade or get smaller. In some cases they completely disappear. They can be treated with Laser to remove fully. Make-up is often used as an alternative, if not too dark or large.</a:t>
            </a:r>
          </a:p>
          <a:p>
            <a:pPr>
              <a:spcBef>
                <a:spcPts val="0"/>
              </a:spcBef>
            </a:pPr>
            <a:r>
              <a:rPr lang="en-US" sz="1150" b="1">
                <a:latin typeface="Arial" panose="020B0604020202020204" pitchFamily="34" charset="0"/>
                <a:cs typeface="Arial" panose="020B0604020202020204" pitchFamily="34" charset="0"/>
              </a:rPr>
              <a:t>Can we treat the client? </a:t>
            </a:r>
            <a:r>
              <a:rPr lang="en-US" sz="1150">
                <a:latin typeface="Arial" panose="020B0604020202020204" pitchFamily="34" charset="0"/>
                <a:cs typeface="Arial" panose="020B0604020202020204" pitchFamily="34" charset="0"/>
              </a:rPr>
              <a:t>– Yes,</a:t>
            </a:r>
            <a:r>
              <a:rPr lang="en-US" sz="1150" baseline="0">
                <a:latin typeface="Arial" panose="020B0604020202020204" pitchFamily="34" charset="0"/>
                <a:cs typeface="Arial" panose="020B0604020202020204" pitchFamily="34" charset="0"/>
              </a:rPr>
              <a:t> this disorder is not contagious. </a:t>
            </a:r>
          </a:p>
          <a:p>
            <a:pPr>
              <a:spcBef>
                <a:spcPts val="0"/>
              </a:spcBef>
            </a:pPr>
            <a:endParaRPr lang="en-US" sz="1150" baseline="0">
              <a:latin typeface="Arial" panose="020B0604020202020204" pitchFamily="34" charset="0"/>
              <a:cs typeface="Arial" panose="020B0604020202020204" pitchFamily="34" charset="0"/>
            </a:endParaRPr>
          </a:p>
          <a:p>
            <a:pPr>
              <a:spcBef>
                <a:spcPts val="0"/>
              </a:spcBef>
            </a:pPr>
            <a:r>
              <a:rPr lang="en-US" sz="1150" b="1">
                <a:latin typeface="Arial" panose="020B0604020202020204" pitchFamily="34" charset="0"/>
                <a:cs typeface="Arial" panose="020B0604020202020204" pitchFamily="34" charset="0"/>
              </a:rPr>
              <a:t>Skin Tags</a:t>
            </a:r>
            <a:endParaRPr lang="en-US" sz="1150">
              <a:latin typeface="Arial" panose="020B0604020202020204" pitchFamily="34" charset="0"/>
              <a:cs typeface="Arial" panose="020B0604020202020204" pitchFamily="34" charset="0"/>
            </a:endParaRPr>
          </a:p>
          <a:p>
            <a:pPr>
              <a:spcBef>
                <a:spcPts val="0"/>
              </a:spcBef>
            </a:pPr>
            <a:r>
              <a:rPr lang="en-US" sz="1150">
                <a:latin typeface="Arial" panose="020B0604020202020204" pitchFamily="34" charset="0"/>
                <a:cs typeface="Arial" panose="020B0604020202020204" pitchFamily="34" charset="0"/>
              </a:rPr>
              <a:t>Can be inherited, normally caused through friction. Constant irritation on an area will stimulate the formation of skin cells and an increase in blood supply to the area. Common sites: neck, where the collar rubs as well as bra line, anywhere constant rubbing takes place.</a:t>
            </a:r>
            <a:r>
              <a:rPr lang="en-US" sz="1150" baseline="0">
                <a:latin typeface="Arial" panose="020B0604020202020204" pitchFamily="34" charset="0"/>
                <a:cs typeface="Arial" panose="020B0604020202020204" pitchFamily="34" charset="0"/>
              </a:rPr>
              <a:t> </a:t>
            </a:r>
            <a:r>
              <a:rPr lang="en-US" sz="1150">
                <a:latin typeface="Arial" panose="020B0604020202020204" pitchFamily="34" charset="0"/>
                <a:cs typeface="Arial" panose="020B0604020202020204" pitchFamily="34" charset="0"/>
              </a:rPr>
              <a:t>Can be removed surgically.</a:t>
            </a:r>
          </a:p>
          <a:p>
            <a:pPr>
              <a:spcBef>
                <a:spcPts val="0"/>
              </a:spcBef>
            </a:pPr>
            <a:r>
              <a:rPr lang="en-US" sz="1150" b="1">
                <a:latin typeface="Arial" panose="020B0604020202020204" pitchFamily="34" charset="0"/>
                <a:cs typeface="Arial" panose="020B0604020202020204" pitchFamily="34" charset="0"/>
              </a:rPr>
              <a:t>Can we treat the client? </a:t>
            </a:r>
            <a:r>
              <a:rPr lang="en-US" sz="1150">
                <a:latin typeface="Arial" panose="020B0604020202020204" pitchFamily="34" charset="0"/>
                <a:cs typeface="Arial" panose="020B0604020202020204" pitchFamily="34" charset="0"/>
              </a:rPr>
              <a:t>– Yes,</a:t>
            </a:r>
            <a:r>
              <a:rPr lang="en-US" sz="1150" baseline="0">
                <a:latin typeface="Arial" panose="020B0604020202020204" pitchFamily="34" charset="0"/>
                <a:cs typeface="Arial" panose="020B0604020202020204" pitchFamily="34" charset="0"/>
              </a:rPr>
              <a:t> this disorder is not contagious. </a:t>
            </a:r>
          </a:p>
          <a:p>
            <a:pPr>
              <a:spcBef>
                <a:spcPts val="0"/>
              </a:spcBef>
            </a:pPr>
            <a:endParaRPr lang="en-US" sz="1150" b="1">
              <a:latin typeface="Arial" panose="020B0604020202020204" pitchFamily="34" charset="0"/>
              <a:cs typeface="Arial" panose="020B0604020202020204" pitchFamily="34" charset="0"/>
            </a:endParaRPr>
          </a:p>
          <a:p>
            <a:pPr>
              <a:spcBef>
                <a:spcPts val="0"/>
              </a:spcBef>
            </a:pPr>
            <a:r>
              <a:rPr lang="en-US" sz="1150" b="1">
                <a:latin typeface="Arial" panose="020B0604020202020204" pitchFamily="34" charset="0"/>
                <a:cs typeface="Arial" panose="020B0604020202020204" pitchFamily="34" charset="0"/>
              </a:rPr>
              <a:t>Cherry Angioma</a:t>
            </a:r>
          </a:p>
          <a:p>
            <a:pPr>
              <a:spcBef>
                <a:spcPts val="0"/>
              </a:spcBef>
            </a:pPr>
            <a:r>
              <a:rPr lang="en-US" sz="1150">
                <a:latin typeface="Arial" panose="020B0604020202020204" pitchFamily="34" charset="0"/>
                <a:cs typeface="Arial" panose="020B0604020202020204" pitchFamily="34" charset="0"/>
              </a:rPr>
              <a:t>A</a:t>
            </a:r>
            <a:r>
              <a:rPr lang="en-US" sz="1150" baseline="0">
                <a:latin typeface="Arial" panose="020B0604020202020204" pitchFamily="34" charset="0"/>
                <a:cs typeface="Arial" panose="020B0604020202020204" pitchFamily="34" charset="0"/>
              </a:rPr>
              <a:t> </a:t>
            </a:r>
            <a:r>
              <a:rPr lang="en-US" sz="1150">
                <a:latin typeface="Arial" panose="020B0604020202020204" pitchFamily="34" charset="0"/>
                <a:cs typeface="Arial" panose="020B0604020202020204" pitchFamily="34" charset="0"/>
              </a:rPr>
              <a:t>localized overgrowth of blood capillaries,</a:t>
            </a:r>
            <a:r>
              <a:rPr lang="en-US" sz="1150" baseline="0">
                <a:latin typeface="Arial" panose="020B0604020202020204" pitchFamily="34" charset="0"/>
                <a:cs typeface="Arial" panose="020B0604020202020204" pitchFamily="34" charset="0"/>
              </a:rPr>
              <a:t> </a:t>
            </a:r>
            <a:r>
              <a:rPr lang="en-US" sz="1150">
                <a:latin typeface="Arial" panose="020B0604020202020204" pitchFamily="34" charset="0"/>
                <a:cs typeface="Arial" panose="020B0604020202020204" pitchFamily="34" charset="0"/>
              </a:rPr>
              <a:t>some areas maybe slightly raised. Can be removed by Laser or covered with make-up, found anywhere on face or body.</a:t>
            </a:r>
          </a:p>
          <a:p>
            <a:pPr>
              <a:spcBef>
                <a:spcPts val="0"/>
              </a:spcBef>
            </a:pPr>
            <a:r>
              <a:rPr lang="en-US" sz="1150" b="1">
                <a:latin typeface="Arial" panose="020B0604020202020204" pitchFamily="34" charset="0"/>
                <a:cs typeface="Arial" panose="020B0604020202020204" pitchFamily="34" charset="0"/>
              </a:rPr>
              <a:t>Can we treat the client? </a:t>
            </a:r>
            <a:r>
              <a:rPr lang="en-US" sz="1150">
                <a:latin typeface="Arial" panose="020B0604020202020204" pitchFamily="34" charset="0"/>
                <a:cs typeface="Arial" panose="020B0604020202020204" pitchFamily="34" charset="0"/>
              </a:rPr>
              <a:t>– Yes,</a:t>
            </a:r>
            <a:r>
              <a:rPr lang="en-US" sz="1150" baseline="0">
                <a:latin typeface="Arial" panose="020B0604020202020204" pitchFamily="34" charset="0"/>
                <a:cs typeface="Arial" panose="020B0604020202020204" pitchFamily="34" charset="0"/>
              </a:rPr>
              <a:t> this disorder is not contagious. </a:t>
            </a:r>
          </a:p>
          <a:p>
            <a:pPr>
              <a:spcBef>
                <a:spcPts val="0"/>
              </a:spcBef>
            </a:pPr>
            <a:endParaRPr lang="en-US" sz="1150" baseline="0">
              <a:latin typeface="Arial" panose="020B0604020202020204" pitchFamily="34" charset="0"/>
              <a:cs typeface="Arial" panose="020B0604020202020204" pitchFamily="34" charset="0"/>
            </a:endParaRPr>
          </a:p>
          <a:p>
            <a:pPr>
              <a:spcBef>
                <a:spcPts val="0"/>
              </a:spcBef>
            </a:pPr>
            <a:r>
              <a:rPr lang="en-US" sz="1150" b="1">
                <a:latin typeface="Arial" panose="020B0604020202020204" pitchFamily="34" charset="0"/>
                <a:cs typeface="Arial" panose="020B0604020202020204" pitchFamily="34" charset="0"/>
              </a:rPr>
              <a:t>Telangiectasia</a:t>
            </a:r>
            <a:endParaRPr lang="en-US" sz="1150">
              <a:latin typeface="Arial" panose="020B0604020202020204" pitchFamily="34" charset="0"/>
              <a:cs typeface="Arial" panose="020B0604020202020204" pitchFamily="34" charset="0"/>
            </a:endParaRPr>
          </a:p>
          <a:p>
            <a:pPr>
              <a:spcBef>
                <a:spcPts val="0"/>
              </a:spcBef>
            </a:pPr>
            <a:r>
              <a:rPr lang="en-US" sz="1150">
                <a:latin typeface="Arial" panose="020B0604020202020204" pitchFamily="34" charset="0"/>
                <a:cs typeface="Arial" panose="020B0604020202020204" pitchFamily="34" charset="0"/>
              </a:rPr>
              <a:t>If telangiectasia is present, the capillaries' elasticity is deteriorated so they remain slightly dilated. The constant influx of blood perpetuates this slight dilation. The skin gradually becomes congested and eventually the capillaries become visible through the skin's surface.</a:t>
            </a:r>
          </a:p>
          <a:p>
            <a:pPr>
              <a:spcBef>
                <a:spcPts val="0"/>
              </a:spcBef>
            </a:pPr>
            <a:r>
              <a:rPr lang="en-US" sz="1150" b="1">
                <a:latin typeface="Arial" panose="020B0604020202020204" pitchFamily="34" charset="0"/>
                <a:cs typeface="Arial" panose="020B0604020202020204" pitchFamily="34" charset="0"/>
              </a:rPr>
              <a:t>Can we treat the client? </a:t>
            </a:r>
            <a:r>
              <a:rPr lang="en-US" sz="1150">
                <a:latin typeface="Arial" panose="020B0604020202020204" pitchFamily="34" charset="0"/>
                <a:cs typeface="Arial" panose="020B0604020202020204" pitchFamily="34" charset="0"/>
              </a:rPr>
              <a:t>– Yes,</a:t>
            </a:r>
            <a:r>
              <a:rPr lang="en-US" sz="1150" baseline="0">
                <a:latin typeface="Arial" panose="020B0604020202020204" pitchFamily="34" charset="0"/>
                <a:cs typeface="Arial" panose="020B0604020202020204" pitchFamily="34" charset="0"/>
              </a:rPr>
              <a:t> this disorder is not contagious. </a:t>
            </a:r>
          </a:p>
          <a:p>
            <a:pPr>
              <a:spcBef>
                <a:spcPts val="0"/>
              </a:spcBef>
            </a:pPr>
            <a:endParaRPr lang="en-US" sz="1150" baseline="0">
              <a:latin typeface="Arial" panose="020B0604020202020204" pitchFamily="34" charset="0"/>
              <a:cs typeface="Arial" panose="020B0604020202020204" pitchFamily="34" charset="0"/>
            </a:endParaRPr>
          </a:p>
          <a:p>
            <a:pPr>
              <a:spcBef>
                <a:spcPts val="0"/>
              </a:spcBef>
            </a:pPr>
            <a:r>
              <a:rPr lang="en-US" sz="1150" b="1">
                <a:latin typeface="Arial" panose="020B0604020202020204" pitchFamily="34" charset="0"/>
                <a:cs typeface="Arial" panose="020B0604020202020204" pitchFamily="34" charset="0"/>
              </a:rPr>
              <a:t>Hives</a:t>
            </a:r>
            <a:r>
              <a:rPr lang="en-US" sz="1150">
                <a:latin typeface="Arial" panose="020B0604020202020204" pitchFamily="34" charset="0"/>
                <a:cs typeface="Arial" panose="020B0604020202020204" pitchFamily="34" charset="0"/>
              </a:rPr>
              <a:t>, or the medical term </a:t>
            </a:r>
            <a:r>
              <a:rPr lang="en-US" sz="1150" b="1">
                <a:latin typeface="Arial" panose="020B0604020202020204" pitchFamily="34" charset="0"/>
                <a:cs typeface="Arial" panose="020B0604020202020204" pitchFamily="34" charset="0"/>
              </a:rPr>
              <a:t>'</a:t>
            </a:r>
            <a:r>
              <a:rPr lang="en-US" sz="1150" b="1" err="1">
                <a:latin typeface="Arial" panose="020B0604020202020204" pitchFamily="34" charset="0"/>
                <a:cs typeface="Arial" panose="020B0604020202020204" pitchFamily="34" charset="0"/>
              </a:rPr>
              <a:t>Urticaria</a:t>
            </a:r>
            <a:r>
              <a:rPr lang="en-US" sz="1150" b="1">
                <a:latin typeface="Arial" panose="020B0604020202020204" pitchFamily="34" charset="0"/>
                <a:cs typeface="Arial" panose="020B0604020202020204" pitchFamily="34" charset="0"/>
              </a:rPr>
              <a:t>'</a:t>
            </a:r>
            <a:r>
              <a:rPr lang="en-US" sz="1150">
                <a:latin typeface="Arial" panose="020B0604020202020204" pitchFamily="34" charset="0"/>
                <a:cs typeface="Arial" panose="020B0604020202020204" pitchFamily="34" charset="0"/>
              </a:rPr>
              <a:t> is a common allergic reaction on the skin. It is characterized by raised, red skin welts that are more than 5mm in diameter. Hives are extremely itchy, and often have a pale border surrounding the red area. </a:t>
            </a:r>
          </a:p>
          <a:p>
            <a:pPr>
              <a:spcBef>
                <a:spcPts val="0"/>
              </a:spcBef>
            </a:pPr>
            <a:r>
              <a:rPr lang="en-US" sz="1150" b="1">
                <a:latin typeface="Arial" panose="020B0604020202020204" pitchFamily="34" charset="0"/>
                <a:cs typeface="Arial" panose="020B0604020202020204" pitchFamily="34" charset="0"/>
              </a:rPr>
              <a:t>Can we treat the client? </a:t>
            </a:r>
            <a:r>
              <a:rPr lang="en-US" sz="1150">
                <a:latin typeface="Arial" panose="020B0604020202020204" pitchFamily="34" charset="0"/>
                <a:cs typeface="Arial" panose="020B0604020202020204" pitchFamily="34" charset="0"/>
              </a:rPr>
              <a:t>– Yes,</a:t>
            </a:r>
            <a:r>
              <a:rPr lang="en-US" sz="1150" baseline="0">
                <a:latin typeface="Arial" panose="020B0604020202020204" pitchFamily="34" charset="0"/>
                <a:cs typeface="Arial" panose="020B0604020202020204" pitchFamily="34" charset="0"/>
              </a:rPr>
              <a:t> this disorder is not contagious. </a:t>
            </a:r>
          </a:p>
          <a:p>
            <a:pPr>
              <a:spcBef>
                <a:spcPts val="0"/>
              </a:spcBef>
            </a:pPr>
            <a:endParaRPr lang="en-US" sz="1150" baseline="0">
              <a:latin typeface="Arial" panose="020B0604020202020204" pitchFamily="34" charset="0"/>
              <a:cs typeface="Arial" panose="020B0604020202020204" pitchFamily="34" charset="0"/>
            </a:endParaRPr>
          </a:p>
          <a:p>
            <a:pPr>
              <a:spcBef>
                <a:spcPts val="0"/>
              </a:spcBef>
            </a:pPr>
            <a:r>
              <a:rPr lang="en-US" sz="1150" b="1" err="1">
                <a:latin typeface="Arial" panose="020B0604020202020204" pitchFamily="34" charset="0"/>
                <a:cs typeface="Arial" panose="020B0604020202020204" pitchFamily="34" charset="0"/>
              </a:rPr>
              <a:t>Xanthelasma</a:t>
            </a:r>
            <a:r>
              <a:rPr lang="en-US" sz="1150" b="1">
                <a:latin typeface="Arial" panose="020B0604020202020204" pitchFamily="34" charset="0"/>
                <a:cs typeface="Arial" panose="020B0604020202020204" pitchFamily="34" charset="0"/>
              </a:rPr>
              <a:t> </a:t>
            </a:r>
            <a:r>
              <a:rPr lang="en-US" sz="1150"/>
              <a:t>are s</a:t>
            </a:r>
            <a:r>
              <a:rPr lang="en-US" sz="1150">
                <a:latin typeface="Arial" panose="020B0604020202020204" pitchFamily="34" charset="0"/>
                <a:cs typeface="Arial" panose="020B0604020202020204" pitchFamily="34" charset="0"/>
              </a:rPr>
              <a:t>mall bumps or plaques on the skin. These lesions begin as flesh colored to yellow orange plaques on the eyelids. Normally due to abnormal blood fats. Can be hereditary, or high cholesterol in diet. Sometimes seen over other areas of the face, especially the cheek area. Unfortunately, with this condition, modifying the diet does not generally work. Lesions can be taken off with Carbon Dioxide Laser or burned off with acid in a doctor’s office. </a:t>
            </a:r>
          </a:p>
          <a:p>
            <a:pPr>
              <a:spcBef>
                <a:spcPts val="0"/>
              </a:spcBef>
            </a:pPr>
            <a:r>
              <a:rPr lang="en-US" sz="1150" b="1">
                <a:latin typeface="Arial" panose="020B0604020202020204" pitchFamily="34" charset="0"/>
                <a:cs typeface="Arial" panose="020B0604020202020204" pitchFamily="34" charset="0"/>
              </a:rPr>
              <a:t>Can we treat the client? </a:t>
            </a:r>
            <a:r>
              <a:rPr lang="en-US" sz="1150">
                <a:latin typeface="Arial" panose="020B0604020202020204" pitchFamily="34" charset="0"/>
                <a:cs typeface="Arial" panose="020B0604020202020204" pitchFamily="34" charset="0"/>
              </a:rPr>
              <a:t>– Yes,</a:t>
            </a:r>
            <a:r>
              <a:rPr lang="en-US" sz="1150" baseline="0">
                <a:latin typeface="Arial" panose="020B0604020202020204" pitchFamily="34" charset="0"/>
                <a:cs typeface="Arial" panose="020B0604020202020204" pitchFamily="34" charset="0"/>
              </a:rPr>
              <a:t> this disorder is not contagious. </a:t>
            </a:r>
          </a:p>
        </p:txBody>
      </p:sp>
    </p:spTree>
    <p:extLst>
      <p:ext uri="{BB962C8B-B14F-4D97-AF65-F5344CB8AC3E}">
        <p14:creationId xmlns:p14="http://schemas.microsoft.com/office/powerpoint/2010/main" val="328987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382588"/>
            <a:ext cx="5486400" cy="3086100"/>
          </a:xfrm>
        </p:spPr>
      </p:sp>
      <p:sp>
        <p:nvSpPr>
          <p:cNvPr id="3" name="Notes Placeholder 2"/>
          <p:cNvSpPr>
            <a:spLocks noGrp="1"/>
          </p:cNvSpPr>
          <p:nvPr>
            <p:ph type="body" idx="1"/>
          </p:nvPr>
        </p:nvSpPr>
        <p:spPr>
          <a:xfrm>
            <a:off x="147484" y="3638549"/>
            <a:ext cx="6555658" cy="5151489"/>
          </a:xfrm>
        </p:spPr>
        <p:txBody>
          <a:bodyPr/>
          <a:lstStyle/>
          <a:p>
            <a:r>
              <a:rPr lang="en-US" sz="1150"/>
              <a:t>As a skin therapist, we are not able to diagnose skin cancer, but we should be able to recognize a possible cancerous lesion on our client’s skin, so we can refer to a medical practitioner…</a:t>
            </a:r>
          </a:p>
          <a:p>
            <a:endParaRPr lang="en-US" sz="1150"/>
          </a:p>
          <a:p>
            <a:pPr>
              <a:spcBef>
                <a:spcPts val="0"/>
              </a:spcBef>
              <a:defRPr/>
            </a:pPr>
            <a:r>
              <a:rPr lang="en-US" sz="1150"/>
              <a:t>These are the most recent skin cancer statistics from the National Cancer Institute </a:t>
            </a:r>
            <a:r>
              <a:rPr lang="en-US" sz="1150" i="1"/>
              <a:t>http://www.cancer.org </a:t>
            </a:r>
          </a:p>
          <a:p>
            <a:pPr>
              <a:spcBef>
                <a:spcPts val="0"/>
              </a:spcBef>
              <a:defRPr/>
            </a:pPr>
            <a:endParaRPr lang="en-US" sz="1150" b="1" baseline="0"/>
          </a:p>
          <a:p>
            <a:pPr>
              <a:spcBef>
                <a:spcPts val="0"/>
              </a:spcBef>
              <a:defRPr/>
            </a:pPr>
            <a:r>
              <a:rPr lang="en-US" sz="1150" b="1" baseline="0"/>
              <a:t>Undergraduate instructor: </a:t>
            </a:r>
            <a:r>
              <a:rPr lang="en-US" sz="1150" b="1"/>
              <a:t>Highlight and discuss a few of the following bullet points</a:t>
            </a:r>
          </a:p>
          <a:p>
            <a:pPr>
              <a:spcBef>
                <a:spcPts val="0"/>
              </a:spcBef>
              <a:defRPr/>
            </a:pPr>
            <a:endParaRPr lang="en-US" sz="1150"/>
          </a:p>
          <a:p>
            <a:pPr marL="171450" indent="-171450">
              <a:buFont typeface="Arial" panose="020B0604020202020204" pitchFamily="34" charset="0"/>
              <a:buChar char="•"/>
            </a:pPr>
            <a:r>
              <a:rPr lang="en-US" sz="1150"/>
              <a:t>Each year in the U.S. over 5.4 million cases of nonmelanoma skin cancer are treated in more than 3.3 million people.</a:t>
            </a:r>
          </a:p>
          <a:p>
            <a:pPr marL="171450" indent="-171450">
              <a:buFont typeface="Arial" panose="020B0604020202020204" pitchFamily="34" charset="0"/>
              <a:buChar char="•"/>
            </a:pPr>
            <a:r>
              <a:rPr lang="en-US" sz="1150"/>
              <a:t>Each year, there are more new cases of skin cancer than the combined incidence of cancers of the breast, prostate, lung and colon.</a:t>
            </a:r>
          </a:p>
          <a:p>
            <a:pPr marL="171450" indent="-171450">
              <a:buFont typeface="Arial" panose="020B0604020202020204" pitchFamily="34" charset="0"/>
              <a:buChar char="•"/>
            </a:pPr>
            <a:r>
              <a:rPr lang="en-US" sz="1150"/>
              <a:t>Over the past three decades, more people have had skin cancer than all other cancers combined.</a:t>
            </a:r>
          </a:p>
          <a:p>
            <a:pPr marL="171450" indent="-171450">
              <a:buFont typeface="Arial" panose="020B0604020202020204" pitchFamily="34" charset="0"/>
              <a:buChar char="•"/>
            </a:pPr>
            <a:r>
              <a:rPr lang="en-US" sz="1150"/>
              <a:t>One in five Americans will develop skin cancer in the course of their lifetime.</a:t>
            </a:r>
          </a:p>
          <a:p>
            <a:pPr marL="171450" indent="-171450">
              <a:spcBef>
                <a:spcPts val="0"/>
              </a:spcBef>
              <a:buFont typeface="Arial" panose="020B0604020202020204" pitchFamily="34" charset="0"/>
              <a:buChar char="•"/>
              <a:defRPr/>
            </a:pPr>
            <a:r>
              <a:rPr lang="en-US" sz="1150"/>
              <a:t>One person dies of melanoma every hour (every 54 minutes).</a:t>
            </a:r>
          </a:p>
          <a:p>
            <a:pPr marL="171450" indent="-171450">
              <a:spcBef>
                <a:spcPts val="0"/>
              </a:spcBef>
              <a:buFont typeface="Arial" panose="020B0604020202020204" pitchFamily="34" charset="0"/>
              <a:buChar char="•"/>
              <a:defRPr/>
            </a:pPr>
            <a:r>
              <a:rPr lang="en-US" sz="1150"/>
              <a:t>On average, a person’s risk for melanoma doubles if he or she has had more than five sunburns.</a:t>
            </a:r>
          </a:p>
          <a:p>
            <a:pPr marL="171450" indent="-171450">
              <a:spcBef>
                <a:spcPts val="0"/>
              </a:spcBef>
              <a:buFont typeface="Arial" panose="020B0604020202020204" pitchFamily="34" charset="0"/>
              <a:buChar char="•"/>
              <a:defRPr/>
            </a:pPr>
            <a:r>
              <a:rPr lang="en-US" sz="1150"/>
              <a:t>Regular daily use of an SPF 15 or higher sunscreen reduces the risk of developing squamous cell carcinoma by about 40 percent and the risk of developing melanoma by 50 percent.</a:t>
            </a:r>
          </a:p>
          <a:p>
            <a:pPr marL="171450" indent="-171450">
              <a:spcBef>
                <a:spcPts val="0"/>
              </a:spcBef>
              <a:buFont typeface="Arial" panose="020B0604020202020204" pitchFamily="34" charset="0"/>
              <a:buChar char="•"/>
              <a:defRPr/>
            </a:pPr>
            <a:r>
              <a:rPr lang="en-US" sz="1150"/>
              <a:t>More people develop skin cancer because of tanning than develop lung cancer because of smoking.</a:t>
            </a:r>
          </a:p>
          <a:p>
            <a:pPr>
              <a:spcBef>
                <a:spcPts val="0"/>
              </a:spcBef>
              <a:buFont typeface="Arial" pitchFamily="34" charset="0"/>
              <a:buNone/>
              <a:defRPr/>
            </a:pPr>
            <a:endParaRPr lang="en-US" sz="1150" b="0"/>
          </a:p>
          <a:p>
            <a:pPr>
              <a:spcBef>
                <a:spcPts val="0"/>
              </a:spcBef>
              <a:buFont typeface="Arial" pitchFamily="34" charset="0"/>
              <a:buNone/>
              <a:defRPr/>
            </a:pPr>
            <a:r>
              <a:rPr lang="en-US" sz="1150" b="1"/>
              <a:t>Websites</a:t>
            </a:r>
            <a:r>
              <a:rPr lang="en-US" sz="1150" b="1" baseline="0"/>
              <a:t> for students to research:</a:t>
            </a:r>
            <a:endParaRPr lang="en-US" sz="1150" b="1"/>
          </a:p>
          <a:p>
            <a:pPr marL="171450" indent="-171450">
              <a:spcBef>
                <a:spcPts val="0"/>
              </a:spcBef>
              <a:buFont typeface="Arial" panose="020B0604020202020204" pitchFamily="34" charset="0"/>
              <a:buChar char="•"/>
              <a:defRPr/>
            </a:pPr>
            <a:r>
              <a:rPr lang="en-US" sz="1150" b="0" i="1"/>
              <a:t>Skincancer.org</a:t>
            </a:r>
          </a:p>
          <a:p>
            <a:pPr marL="171450" indent="-171450">
              <a:spcBef>
                <a:spcPts val="0"/>
              </a:spcBef>
              <a:buFont typeface="Arial" panose="020B0604020202020204" pitchFamily="34" charset="0"/>
              <a:buChar char="•"/>
              <a:defRPr/>
            </a:pPr>
            <a:r>
              <a:rPr lang="en-US" sz="1150" b="0" i="1"/>
              <a:t>Cancer.org</a:t>
            </a:r>
          </a:p>
          <a:p>
            <a:pPr marL="171450" indent="-171450">
              <a:spcBef>
                <a:spcPts val="0"/>
              </a:spcBef>
              <a:buFont typeface="Arial" panose="020B0604020202020204" pitchFamily="34" charset="0"/>
              <a:buChar char="•"/>
              <a:defRPr/>
            </a:pPr>
            <a:r>
              <a:rPr lang="en-US" sz="1150" b="0" i="1"/>
              <a:t>IARC – the International Agency for research on cancer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156A2-DD5D-4640-8B11-4A63297ADB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126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1DCD5-6EB4-427C-AE20-AAAD8249C87F}"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7587" name="Rectangle 2"/>
          <p:cNvSpPr>
            <a:spLocks noGrp="1" noRot="1" noChangeAspect="1" noChangeArrowheads="1" noTextEdit="1"/>
          </p:cNvSpPr>
          <p:nvPr>
            <p:ph type="sldImg"/>
          </p:nvPr>
        </p:nvSpPr>
        <p:spPr>
          <a:xfrm>
            <a:off x="1714500" y="249238"/>
            <a:ext cx="3427413" cy="1927225"/>
          </a:xfrm>
          <a:ln/>
        </p:spPr>
      </p:sp>
      <p:sp>
        <p:nvSpPr>
          <p:cNvPr id="108548" name="Rectangle 3"/>
          <p:cNvSpPr>
            <a:spLocks noGrp="1" noChangeArrowheads="1"/>
          </p:cNvSpPr>
          <p:nvPr>
            <p:ph type="body" idx="1"/>
          </p:nvPr>
        </p:nvSpPr>
        <p:spPr>
          <a:xfrm>
            <a:off x="152400" y="2377440"/>
            <a:ext cx="6553200" cy="6307773"/>
          </a:xfrm>
          <a:ln/>
        </p:spPr>
        <p:txBody>
          <a:bodyPr/>
          <a:lstStyle/>
          <a:p>
            <a:pPr>
              <a:spcBef>
                <a:spcPct val="0"/>
              </a:spcBef>
              <a:defRPr/>
            </a:pPr>
            <a:r>
              <a:rPr lang="en-GB" sz="1200" b="1">
                <a:latin typeface="Arial" charset="0"/>
              </a:rPr>
              <a:t>Let’s start with typical non-cancerous sun related effects</a:t>
            </a:r>
            <a:r>
              <a:rPr lang="en-GB" sz="1200" b="0">
                <a:latin typeface="Arial" charset="0"/>
              </a:rPr>
              <a:t>…(from top to bottom)</a:t>
            </a:r>
          </a:p>
          <a:p>
            <a:pPr>
              <a:spcBef>
                <a:spcPct val="0"/>
              </a:spcBef>
              <a:defRPr/>
            </a:pPr>
            <a:endParaRPr lang="en-GB" sz="1200" b="1">
              <a:latin typeface="Arial" charset="0"/>
            </a:endParaRPr>
          </a:p>
          <a:p>
            <a:pPr>
              <a:spcBef>
                <a:spcPct val="0"/>
              </a:spcBef>
              <a:defRPr/>
            </a:pPr>
            <a:r>
              <a:rPr lang="en-GB" sz="1200" b="1">
                <a:latin typeface="Arial" charset="0"/>
              </a:rPr>
              <a:t>Actinic Keratosis </a:t>
            </a:r>
            <a:endParaRPr lang="en-GB" sz="1200" b="0">
              <a:latin typeface="Arial" charset="0"/>
            </a:endParaRPr>
          </a:p>
          <a:p>
            <a:pPr>
              <a:spcBef>
                <a:spcPct val="0"/>
              </a:spcBef>
              <a:defRPr/>
            </a:pPr>
            <a:r>
              <a:rPr lang="en-US" sz="1200">
                <a:latin typeface="Arial" charset="0"/>
              </a:rPr>
              <a:t>The</a:t>
            </a:r>
            <a:r>
              <a:rPr lang="en-US" sz="1200" baseline="0">
                <a:latin typeface="Arial" charset="0"/>
              </a:rPr>
              <a:t> </a:t>
            </a:r>
            <a:r>
              <a:rPr lang="en-US" sz="1200">
                <a:latin typeface="Arial" charset="0"/>
              </a:rPr>
              <a:t>most common sun-related growth, with the potential to develop into skin cancer (therefore treatment is indicated). Caused by cumulative sun damage, they first appear as smooth, flat or slightly</a:t>
            </a:r>
            <a:r>
              <a:rPr lang="en-US" sz="1200" baseline="0">
                <a:latin typeface="Arial" charset="0"/>
              </a:rPr>
              <a:t> raised pink spots – which develop into scaly, irregular lesions that are reddish or brown in color.</a:t>
            </a:r>
            <a:endParaRPr lang="en-US" sz="1200">
              <a:latin typeface="Arial" charset="0"/>
            </a:endParaRPr>
          </a:p>
          <a:p>
            <a:pPr>
              <a:spcBef>
                <a:spcPct val="0"/>
              </a:spcBef>
              <a:defRPr/>
            </a:pPr>
            <a:r>
              <a:rPr lang="en-US" sz="1200" b="1">
                <a:latin typeface="Arial" charset="0"/>
              </a:rPr>
              <a:t>Seborrheic Keratosis </a:t>
            </a:r>
            <a:endParaRPr lang="en-US" sz="1200">
              <a:latin typeface="Arial" charset="0"/>
            </a:endParaRPr>
          </a:p>
          <a:p>
            <a:pPr>
              <a:spcBef>
                <a:spcPct val="0"/>
              </a:spcBef>
              <a:defRPr/>
            </a:pPr>
            <a:r>
              <a:rPr lang="en-US" sz="1200">
                <a:latin typeface="Arial" charset="0"/>
              </a:rPr>
              <a:t>The most common benign tumor in older individuals.</a:t>
            </a:r>
            <a:r>
              <a:rPr lang="en-US" sz="1200" baseline="0">
                <a:latin typeface="Arial" charset="0"/>
              </a:rPr>
              <a:t> They develop from an over-proliferation of epidermal cells, typically in sun exposed areas of the skin. </a:t>
            </a:r>
            <a:endParaRPr lang="en-US" sz="1200">
              <a:latin typeface="Arial" charset="0"/>
            </a:endParaRPr>
          </a:p>
          <a:p>
            <a:pPr>
              <a:spcBef>
                <a:spcPct val="0"/>
              </a:spcBef>
              <a:defRPr/>
            </a:pPr>
            <a:r>
              <a:rPr lang="en-US" sz="1200">
                <a:latin typeface="Arial" charset="0"/>
              </a:rPr>
              <a:t>They appear as warty looking lesions that appear to be "stuck on" the skin. They do not become cancerous.</a:t>
            </a:r>
          </a:p>
          <a:p>
            <a:pPr>
              <a:spcBef>
                <a:spcPct val="0"/>
              </a:spcBef>
              <a:defRPr/>
            </a:pPr>
            <a:r>
              <a:rPr lang="en-GB" sz="1200" b="1">
                <a:latin typeface="Arial" charset="0"/>
              </a:rPr>
              <a:t>Solar comedones (Favre </a:t>
            </a:r>
            <a:r>
              <a:rPr lang="en-GB" sz="1200" b="1" err="1">
                <a:latin typeface="Arial" charset="0"/>
              </a:rPr>
              <a:t>Racouchots</a:t>
            </a:r>
            <a:r>
              <a:rPr lang="en-GB" sz="1200" b="1">
                <a:latin typeface="Arial" charset="0"/>
              </a:rPr>
              <a:t>) </a:t>
            </a:r>
            <a:endParaRPr lang="en-GB" sz="1200" b="0">
              <a:latin typeface="Arial" charset="0"/>
            </a:endParaRPr>
          </a:p>
          <a:p>
            <a:pPr>
              <a:spcBef>
                <a:spcPct val="0"/>
              </a:spcBef>
              <a:defRPr/>
            </a:pPr>
            <a:r>
              <a:rPr lang="en-US" sz="1200">
                <a:latin typeface="Arial" charset="0"/>
              </a:rPr>
              <a:t>A disorder of the </a:t>
            </a:r>
            <a:r>
              <a:rPr lang="en-US" sz="1200" err="1">
                <a:latin typeface="Arial" charset="0"/>
              </a:rPr>
              <a:t>Sebacesous</a:t>
            </a:r>
            <a:r>
              <a:rPr lang="en-US" sz="1200">
                <a:latin typeface="Arial" charset="0"/>
              </a:rPr>
              <a:t> gland</a:t>
            </a:r>
            <a:r>
              <a:rPr lang="en-US" sz="1200" baseline="0">
                <a:latin typeface="Arial" charset="0"/>
              </a:rPr>
              <a:t> c</a:t>
            </a:r>
            <a:r>
              <a:rPr lang="en-US" sz="1200">
                <a:latin typeface="Arial" charset="0"/>
              </a:rPr>
              <a:t>onsisting of multiple open and closed comedones due</a:t>
            </a:r>
            <a:r>
              <a:rPr lang="en-US" sz="1200" baseline="0">
                <a:latin typeface="Arial" charset="0"/>
              </a:rPr>
              <a:t> to chronic, excessive UV exposure – also associated with heavy cigarette smoking. Follicles fill with thickened sebum and dead cells, which results in a rancid odor when extracted. They occur around the cheeks, eyes, and in creases. </a:t>
            </a:r>
            <a:r>
              <a:rPr lang="en-GB" sz="1200">
                <a:latin typeface="Arial" charset="0"/>
              </a:rPr>
              <a:t>(Picture also shows </a:t>
            </a:r>
            <a:r>
              <a:rPr lang="en-GB" sz="1200" err="1">
                <a:latin typeface="Arial" charset="0"/>
              </a:rPr>
              <a:t>xanthelasma</a:t>
            </a:r>
            <a:r>
              <a:rPr lang="en-GB" sz="1200">
                <a:latin typeface="Arial" charset="0"/>
              </a:rPr>
              <a:t>).</a:t>
            </a:r>
          </a:p>
          <a:p>
            <a:pPr>
              <a:spcBef>
                <a:spcPct val="0"/>
              </a:spcBef>
              <a:defRPr/>
            </a:pPr>
            <a:r>
              <a:rPr lang="en-GB" sz="1200" b="1">
                <a:latin typeface="Arial" charset="0"/>
              </a:rPr>
              <a:t>Solar Lentigo or Liver Spot </a:t>
            </a:r>
            <a:endParaRPr lang="en-GB" sz="1200" b="0">
              <a:latin typeface="Arial" charset="0"/>
            </a:endParaRPr>
          </a:p>
          <a:p>
            <a:pPr>
              <a:spcBef>
                <a:spcPct val="0"/>
              </a:spcBef>
              <a:defRPr/>
            </a:pPr>
            <a:r>
              <a:rPr lang="en-US" sz="1200">
                <a:latin typeface="Arial" charset="0"/>
              </a:rPr>
              <a:t>A lentigo is a small, sharply circumscribed, pigmented area surrounded by normal-appearing skin. </a:t>
            </a:r>
            <a:r>
              <a:rPr lang="en-US" sz="1200" err="1">
                <a:latin typeface="Arial" charset="0"/>
              </a:rPr>
              <a:t>Lentigines</a:t>
            </a:r>
            <a:r>
              <a:rPr lang="en-US" sz="1200">
                <a:latin typeface="Arial" charset="0"/>
              </a:rPr>
              <a:t> may evolve slowly over years, or they may be eruptive and appear rather suddenly. Pigmentation may be homogeneous or variegated, with a color ranging from brown to black. </a:t>
            </a:r>
          </a:p>
          <a:p>
            <a:pPr>
              <a:spcBef>
                <a:spcPct val="0"/>
              </a:spcBef>
              <a:defRPr/>
            </a:pPr>
            <a:r>
              <a:rPr lang="en-GB" sz="1200" b="1" err="1">
                <a:latin typeface="Arial" charset="0"/>
              </a:rPr>
              <a:t>Phototoxicity</a:t>
            </a:r>
            <a:endParaRPr lang="en-GB" sz="1200" b="1">
              <a:latin typeface="Arial" charset="0"/>
            </a:endParaRPr>
          </a:p>
          <a:p>
            <a:pPr>
              <a:spcBef>
                <a:spcPct val="0"/>
              </a:spcBef>
              <a:defRPr/>
            </a:pPr>
            <a:r>
              <a:rPr lang="en-GB" sz="1200">
                <a:latin typeface="Arial" charset="0"/>
              </a:rPr>
              <a:t>A skin condition similar in appearance to a sunburn or hive like lesions, caused by chemicals either internal or external that make the skin exceptionally sensitive to even minimal UV exposure. Inflammation may appear as oozing, weeping, itching skin usually 12-24 hrs after sun exposure. Compounds include </a:t>
            </a:r>
            <a:r>
              <a:rPr lang="en-GB" sz="1200" err="1">
                <a:latin typeface="Arial" charset="0"/>
              </a:rPr>
              <a:t>Accutane</a:t>
            </a:r>
            <a:r>
              <a:rPr lang="en-GB" sz="1200">
                <a:latin typeface="Arial" charset="0"/>
              </a:rPr>
              <a:t> and </a:t>
            </a:r>
            <a:r>
              <a:rPr lang="en-GB" sz="1200" err="1">
                <a:latin typeface="Arial" charset="0"/>
              </a:rPr>
              <a:t>Retin</a:t>
            </a:r>
            <a:r>
              <a:rPr lang="en-GB" sz="1200">
                <a:latin typeface="Arial" charset="0"/>
              </a:rPr>
              <a:t>-A, antidepressants, anti-</a:t>
            </a:r>
            <a:r>
              <a:rPr lang="en-GB" sz="1200" err="1">
                <a:latin typeface="Arial" charset="0"/>
              </a:rPr>
              <a:t>fungals</a:t>
            </a:r>
            <a:r>
              <a:rPr lang="en-GB" sz="1200">
                <a:latin typeface="Arial" charset="0"/>
              </a:rPr>
              <a:t>, saccharine, </a:t>
            </a:r>
            <a:r>
              <a:rPr lang="en-GB" sz="1200" err="1">
                <a:latin typeface="Arial" charset="0"/>
              </a:rPr>
              <a:t>Benzoyl</a:t>
            </a:r>
            <a:r>
              <a:rPr lang="en-GB" sz="1200">
                <a:latin typeface="Arial" charset="0"/>
              </a:rPr>
              <a:t> Peroxide, blood pressure medication, diuretics, estrogens, Bergamot, Lime, and tranquilizers.</a:t>
            </a:r>
          </a:p>
          <a:p>
            <a:pPr>
              <a:spcBef>
                <a:spcPct val="0"/>
              </a:spcBef>
              <a:defRPr/>
            </a:pPr>
            <a:endParaRPr lang="en-GB" sz="1200">
              <a:latin typeface="Arial" charset="0"/>
            </a:endParaRPr>
          </a:p>
          <a:p>
            <a:pPr>
              <a:spcBef>
                <a:spcPct val="0"/>
              </a:spcBef>
              <a:defRPr/>
            </a:pPr>
            <a:r>
              <a:rPr lang="en-GB" sz="1200">
                <a:latin typeface="Arial" charset="0"/>
              </a:rPr>
              <a:t>Now let’s learn more about the carcinogenic effects of UV.</a:t>
            </a:r>
            <a:endParaRPr lang="en-US" sz="1200">
              <a:latin typeface="Arial" charset="0"/>
            </a:endParaRPr>
          </a:p>
        </p:txBody>
      </p:sp>
    </p:spTree>
    <p:extLst>
      <p:ext uri="{BB962C8B-B14F-4D97-AF65-F5344CB8AC3E}">
        <p14:creationId xmlns:p14="http://schemas.microsoft.com/office/powerpoint/2010/main" val="80136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3850"/>
            <a:ext cx="5486400" cy="3086100"/>
          </a:xfrm>
        </p:spPr>
      </p:sp>
      <p:sp>
        <p:nvSpPr>
          <p:cNvPr id="3" name="Notes Placeholder 2"/>
          <p:cNvSpPr>
            <a:spLocks noGrp="1"/>
          </p:cNvSpPr>
          <p:nvPr>
            <p:ph type="body" idx="1"/>
          </p:nvPr>
        </p:nvSpPr>
        <p:spPr>
          <a:xfrm>
            <a:off x="238125" y="3657600"/>
            <a:ext cx="6381750" cy="5185611"/>
          </a:xfrm>
        </p:spPr>
        <p:txBody>
          <a:bodyPr/>
          <a:lstStyle/>
          <a:p>
            <a:pPr>
              <a:spcBef>
                <a:spcPct val="0"/>
              </a:spcBef>
            </a:pPr>
            <a:r>
              <a:rPr lang="en-GB" b="1">
                <a:latin typeface="Arial" charset="0"/>
              </a:rPr>
              <a:t>Basal Cell Carcinoma</a:t>
            </a:r>
            <a:endParaRPr lang="en-GB">
              <a:latin typeface="Arial" charset="0"/>
            </a:endParaRPr>
          </a:p>
          <a:p>
            <a:pPr>
              <a:spcBef>
                <a:spcPct val="0"/>
              </a:spcBef>
            </a:pPr>
            <a:r>
              <a:rPr lang="en-US">
                <a:latin typeface="Arial" charset="0"/>
              </a:rPr>
              <a:t>The most common and least dangerous form of skin cancer</a:t>
            </a:r>
            <a:r>
              <a:rPr lang="en-US" baseline="0">
                <a:latin typeface="Arial" charset="0"/>
              </a:rPr>
              <a:t> – accounts for up to 80% of all skin cancers</a:t>
            </a:r>
            <a:endParaRPr lang="en-US">
              <a:latin typeface="Arial" charset="0"/>
            </a:endParaRPr>
          </a:p>
          <a:p>
            <a:pPr>
              <a:spcBef>
                <a:spcPct val="0"/>
              </a:spcBef>
            </a:pPr>
            <a:endParaRPr lang="en-GB" b="1">
              <a:latin typeface="Arial" charset="0"/>
            </a:endParaRPr>
          </a:p>
          <a:p>
            <a:pPr>
              <a:spcBef>
                <a:spcPct val="0"/>
              </a:spcBef>
            </a:pPr>
            <a:r>
              <a:rPr lang="en-GB" b="1">
                <a:latin typeface="Arial" charset="0"/>
              </a:rPr>
              <a:t>What causes Basal Cell Carcinoma?</a:t>
            </a:r>
          </a:p>
          <a:p>
            <a:pPr>
              <a:spcBef>
                <a:spcPct val="0"/>
              </a:spcBef>
            </a:pPr>
            <a:r>
              <a:rPr lang="en-GB">
                <a:latin typeface="Arial" charset="0"/>
              </a:rPr>
              <a:t>It is caused by skin damage from the sun that has occurred over many years prior to the appearance of the cancer. A proliferation of basal cells that grow upwards from the Stratum Germinativum. </a:t>
            </a:r>
            <a:r>
              <a:rPr lang="en-GB" b="1">
                <a:latin typeface="Arial" charset="0"/>
              </a:rPr>
              <a:t>A</a:t>
            </a:r>
            <a:r>
              <a:rPr lang="en-US" b="1" err="1">
                <a:latin typeface="Arial" charset="0"/>
              </a:rPr>
              <a:t>ctinic</a:t>
            </a:r>
            <a:r>
              <a:rPr lang="en-US" b="1">
                <a:latin typeface="Arial" charset="0"/>
              </a:rPr>
              <a:t> Keratosis </a:t>
            </a:r>
            <a:r>
              <a:rPr lang="en-US">
                <a:latin typeface="Arial" charset="0"/>
              </a:rPr>
              <a:t>can lead to basal cell cancer.</a:t>
            </a:r>
          </a:p>
          <a:p>
            <a:pPr>
              <a:spcBef>
                <a:spcPct val="0"/>
              </a:spcBef>
            </a:pPr>
            <a:endParaRPr lang="en-GB">
              <a:latin typeface="Arial" charset="0"/>
            </a:endParaRPr>
          </a:p>
          <a:p>
            <a:pPr>
              <a:spcBef>
                <a:spcPct val="0"/>
              </a:spcBef>
            </a:pPr>
            <a:r>
              <a:rPr lang="en-GB" b="1">
                <a:latin typeface="Arial" charset="0"/>
              </a:rPr>
              <a:t>What increases the risk of basal cell carcinoma?</a:t>
            </a:r>
          </a:p>
          <a:p>
            <a:pPr marL="171450" indent="-171450">
              <a:spcBef>
                <a:spcPct val="0"/>
              </a:spcBef>
              <a:buFont typeface="Arial" panose="020B0604020202020204" pitchFamily="34" charset="0"/>
              <a:buChar char="•"/>
            </a:pPr>
            <a:r>
              <a:rPr lang="en-GB">
                <a:latin typeface="Arial" charset="0"/>
              </a:rPr>
              <a:t> People with fair skin complexion, blue or green eyes, blonde or red hair.</a:t>
            </a:r>
          </a:p>
          <a:p>
            <a:pPr marL="171450" indent="-171450">
              <a:spcBef>
                <a:spcPct val="0"/>
              </a:spcBef>
              <a:buFont typeface="Arial" panose="020B0604020202020204" pitchFamily="34" charset="0"/>
              <a:buChar char="•"/>
            </a:pPr>
            <a:r>
              <a:rPr lang="en-GB">
                <a:latin typeface="Arial" charset="0"/>
              </a:rPr>
              <a:t> Excessive exposure to sunlight</a:t>
            </a:r>
          </a:p>
          <a:p>
            <a:pPr marL="171450" indent="-171450">
              <a:spcBef>
                <a:spcPct val="0"/>
              </a:spcBef>
              <a:buFont typeface="Arial" panose="020B0604020202020204" pitchFamily="34" charset="0"/>
              <a:buChar char="•"/>
            </a:pPr>
            <a:r>
              <a:rPr lang="en-GB">
                <a:latin typeface="Arial" charset="0"/>
              </a:rPr>
              <a:t> Caucasian people and outdoor workers</a:t>
            </a:r>
          </a:p>
          <a:p>
            <a:pPr marL="171450" indent="-171450">
              <a:spcBef>
                <a:spcPct val="0"/>
              </a:spcBef>
              <a:buFont typeface="Arial" panose="020B0604020202020204" pitchFamily="34" charset="0"/>
              <a:buChar char="•"/>
            </a:pPr>
            <a:r>
              <a:rPr lang="en-GB">
                <a:latin typeface="Arial" charset="0"/>
              </a:rPr>
              <a:t> After the age of 40</a:t>
            </a:r>
          </a:p>
          <a:p>
            <a:pPr marL="171450" indent="-171450">
              <a:spcBef>
                <a:spcPct val="0"/>
              </a:spcBef>
              <a:buFont typeface="Arial" panose="020B0604020202020204" pitchFamily="34" charset="0"/>
              <a:buChar char="•"/>
            </a:pPr>
            <a:r>
              <a:rPr lang="en-GB">
                <a:latin typeface="Arial" charset="0"/>
              </a:rPr>
              <a:t> It is also known as a rodent ulcer as it will eat through bone, tissue and skin</a:t>
            </a:r>
          </a:p>
          <a:p>
            <a:pPr marL="171450" indent="-171450">
              <a:spcBef>
                <a:spcPct val="0"/>
              </a:spcBef>
              <a:buFont typeface="Arial" panose="020B0604020202020204" pitchFamily="34" charset="0"/>
              <a:buChar char="•"/>
            </a:pPr>
            <a:r>
              <a:rPr lang="en-GB">
                <a:latin typeface="Arial" charset="0"/>
              </a:rPr>
              <a:t> Less than 1% of cases show a spreading of the cancer to another site in the body. Early treatment results in a cure rate of 95%</a:t>
            </a:r>
          </a:p>
          <a:p>
            <a:pPr marL="171450" indent="-171450">
              <a:spcBef>
                <a:spcPct val="0"/>
              </a:spcBef>
              <a:buFont typeface="Arial" panose="020B0604020202020204" pitchFamily="34" charset="0"/>
              <a:buChar char="•"/>
            </a:pPr>
            <a:endParaRPr lang="en-GB">
              <a:latin typeface="Arial" charset="0"/>
            </a:endParaRPr>
          </a:p>
          <a:p>
            <a:pPr marL="0" indent="0">
              <a:spcBef>
                <a:spcPct val="0"/>
              </a:spcBef>
              <a:buFont typeface="Arial" panose="020B0604020202020204" pitchFamily="34" charset="0"/>
              <a:buNone/>
            </a:pPr>
            <a:r>
              <a:rPr lang="en-GB" b="1">
                <a:latin typeface="Arial" charset="0"/>
              </a:rPr>
              <a:t>Appearance of basal cell carcinoma:</a:t>
            </a:r>
          </a:p>
          <a:p>
            <a:pPr marL="171450" indent="-171450">
              <a:spcBef>
                <a:spcPct val="0"/>
              </a:spcBef>
              <a:buFont typeface="Arial" panose="020B0604020202020204" pitchFamily="34" charset="0"/>
              <a:buChar char="•"/>
            </a:pPr>
            <a:r>
              <a:rPr lang="en-US" b="1">
                <a:latin typeface="Arial" charset="0"/>
              </a:rPr>
              <a:t>A pink growth</a:t>
            </a:r>
            <a:r>
              <a:rPr lang="en-US">
                <a:latin typeface="Arial" charset="0"/>
              </a:rPr>
              <a:t> with a slightly elevated rolled border and a crusted indentation in the center. As the growth slowly enlarges, tiny blood vessels may develop on the surface. </a:t>
            </a:r>
          </a:p>
          <a:p>
            <a:pPr marL="171450" indent="-171450">
              <a:spcBef>
                <a:spcPct val="0"/>
              </a:spcBef>
              <a:buFont typeface="Arial" panose="020B0604020202020204" pitchFamily="34" charset="0"/>
              <a:buChar char="•"/>
            </a:pPr>
            <a:r>
              <a:rPr lang="en-US" b="1">
                <a:latin typeface="Arial" charset="0"/>
              </a:rPr>
              <a:t>A crusty sore</a:t>
            </a:r>
            <a:r>
              <a:rPr lang="en-US">
                <a:latin typeface="Arial" charset="0"/>
              </a:rPr>
              <a:t> that bleeds, oozes, or crusts and remains open for 3 or more weeks. A persistent, non-healing sore is a very common sign of an early basal cell carcinoma. </a:t>
            </a:r>
          </a:p>
          <a:p>
            <a:pPr marL="171450" indent="-171450">
              <a:spcBef>
                <a:spcPct val="0"/>
              </a:spcBef>
              <a:buFont typeface="Arial" panose="020B0604020202020204" pitchFamily="34" charset="0"/>
              <a:buChar char="•"/>
            </a:pPr>
            <a:r>
              <a:rPr lang="en-US" b="1">
                <a:latin typeface="Arial" charset="0"/>
              </a:rPr>
              <a:t>A scar-like area</a:t>
            </a:r>
            <a:r>
              <a:rPr lang="en-US">
                <a:latin typeface="Arial" charset="0"/>
              </a:rPr>
              <a:t> which is white, yellow or waxy, and often has poorly defined borders. The skin itself appears shiny and taut. Although a less frequent sign, it can indicate the presence of an aggressive tumor. </a:t>
            </a:r>
            <a:endParaRPr lang="en-GB">
              <a:latin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156A2-DD5D-4640-8B11-4A63297ADB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730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5B677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FB24690-CFBD-4C4D-AF01-DF98FEDB6120}"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5613B00-8553-497D-9EBF-3C6C46CACC96}" type="slidenum">
              <a:rPr lang="en-US"/>
              <a:pPr>
                <a:defRPr/>
              </a:pPr>
              <a:t>‹#›</a:t>
            </a:fld>
            <a:endParaRPr lang="en-US"/>
          </a:p>
        </p:txBody>
      </p:sp>
    </p:spTree>
    <p:extLst>
      <p:ext uri="{BB962C8B-B14F-4D97-AF65-F5344CB8AC3E}">
        <p14:creationId xmlns:p14="http://schemas.microsoft.com/office/powerpoint/2010/main" val="1598449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3AFBB5-8152-4085-B570-9C0F09100885}"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A8FDC724-F097-429F-8AD6-623AC6934653}" type="slidenum">
              <a:rPr lang="en-US"/>
              <a:pPr>
                <a:defRPr/>
              </a:pPr>
              <a:t>‹#›</a:t>
            </a:fld>
            <a:endParaRPr lang="en-US"/>
          </a:p>
        </p:txBody>
      </p:sp>
    </p:spTree>
    <p:extLst>
      <p:ext uri="{BB962C8B-B14F-4D97-AF65-F5344CB8AC3E}">
        <p14:creationId xmlns:p14="http://schemas.microsoft.com/office/powerpoint/2010/main" val="189859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6EB90-B9C4-4310-B454-22FB16CAB5D9}" type="datetimeFigureOut">
              <a:rPr lang="en-US" smtClean="0"/>
              <a:t>8/11/2020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29ACC0-D1D0-426F-8BF0-96464E62CFB4}" type="slidenum">
              <a:rPr lang="en-US" smtClean="0"/>
              <a:t>‹#›</a:t>
            </a:fld>
            <a:endParaRPr lang="en-US"/>
          </a:p>
        </p:txBody>
      </p:sp>
    </p:spTree>
    <p:extLst>
      <p:ext uri="{BB962C8B-B14F-4D97-AF65-F5344CB8AC3E}">
        <p14:creationId xmlns:p14="http://schemas.microsoft.com/office/powerpoint/2010/main" val="279954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4AF4-D0D4-4F0E-830E-0FB6B79FFB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10C070-83BA-47D4-9711-09346E179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FB7B56-01CD-4B6A-9236-CEA90296F1B0}"/>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5" name="Footer Placeholder 4">
            <a:extLst>
              <a:ext uri="{FF2B5EF4-FFF2-40B4-BE49-F238E27FC236}">
                <a16:creationId xmlns:a16="http://schemas.microsoft.com/office/drawing/2014/main" id="{25BF29B2-F949-44FA-8294-499D58FCA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A7ED6-EDDA-4EAE-9A53-5AA4D47EDAF0}"/>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4044575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9BBA-6AA6-4E39-8071-F1B8C06889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CB979-2707-4022-879F-8F9805EED3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48088-B13E-48CE-BCC5-11F2CBDA660B}"/>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5" name="Footer Placeholder 4">
            <a:extLst>
              <a:ext uri="{FF2B5EF4-FFF2-40B4-BE49-F238E27FC236}">
                <a16:creationId xmlns:a16="http://schemas.microsoft.com/office/drawing/2014/main" id="{C86339F8-E151-47DC-87CB-432D75DAD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BD95F-EE94-4FD1-8C25-D2689DD098D5}"/>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3738448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18D6-AC66-41FA-9693-163C9F79A7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E45A41-769A-4EAF-8397-A244FFE3FF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8EDE60-FAE8-4A35-9E02-021E0D385670}"/>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5" name="Footer Placeholder 4">
            <a:extLst>
              <a:ext uri="{FF2B5EF4-FFF2-40B4-BE49-F238E27FC236}">
                <a16:creationId xmlns:a16="http://schemas.microsoft.com/office/drawing/2014/main" id="{963B01E0-196E-4F0C-9110-4E50E1D35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91270-0A09-4881-A313-57D53AD4FD2B}"/>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184944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CC3E-46BD-4B37-AF4C-B76FD0961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3CDE41-C8AE-4809-9008-44C13726A5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D0255-450D-4D0A-B7C2-DA7A768BF6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989600-5611-4A80-A532-E6A98632D960}"/>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6" name="Footer Placeholder 5">
            <a:extLst>
              <a:ext uri="{FF2B5EF4-FFF2-40B4-BE49-F238E27FC236}">
                <a16:creationId xmlns:a16="http://schemas.microsoft.com/office/drawing/2014/main" id="{F7F88B16-153B-4CCE-ACF3-8AE6DAC44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DDD93-DB0F-465A-BB75-C105E8133741}"/>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1195951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DD17-848E-438E-B682-CF9A7196C3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E0D5D5-DEB3-4109-9929-80E266D5B7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6AA469-DC46-49CA-85AF-DC37094104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F14175-05B0-4083-9952-703F121D7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CA333B-5BDD-450C-87CE-E91ABEFD1D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B7C5F3-8DA9-4878-8701-93F62267DF82}"/>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8" name="Footer Placeholder 7">
            <a:extLst>
              <a:ext uri="{FF2B5EF4-FFF2-40B4-BE49-F238E27FC236}">
                <a16:creationId xmlns:a16="http://schemas.microsoft.com/office/drawing/2014/main" id="{5DD35FF6-D6C4-46AE-A522-DE46EEB341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1F688A-D213-4589-A71D-DC7405004563}"/>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3301736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E18A-96F4-4CD4-B8EE-C0AF983666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D17A2D-168C-4502-8A15-58910F771BE6}"/>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4" name="Footer Placeholder 3">
            <a:extLst>
              <a:ext uri="{FF2B5EF4-FFF2-40B4-BE49-F238E27FC236}">
                <a16:creationId xmlns:a16="http://schemas.microsoft.com/office/drawing/2014/main" id="{FC44FD8B-1B56-47D0-9622-6FB3535233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278B21-45BE-4643-BBE9-DD9FD33AADBD}"/>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3395471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6588D-6B2C-427F-9112-CD8A2C40ED35}"/>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3" name="Footer Placeholder 2">
            <a:extLst>
              <a:ext uri="{FF2B5EF4-FFF2-40B4-BE49-F238E27FC236}">
                <a16:creationId xmlns:a16="http://schemas.microsoft.com/office/drawing/2014/main" id="{116F790C-3046-43FF-B077-DE6A2D14A6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91939C-F854-4EC4-A1C4-40D236E37E3C}"/>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4090340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BA66-F175-4260-B85F-30B297016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FC2FF4-072E-4B95-A2FE-9297AE0347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6E8A64-ADC1-476C-A9E7-9EF40E15F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B37A0-9FAC-4DE6-A630-21E3DA6B07B8}"/>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6" name="Footer Placeholder 5">
            <a:extLst>
              <a:ext uri="{FF2B5EF4-FFF2-40B4-BE49-F238E27FC236}">
                <a16:creationId xmlns:a16="http://schemas.microsoft.com/office/drawing/2014/main" id="{185721DE-8C2E-4CE7-8B2C-DD4B5BB66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C3E1F-363E-4927-9D2F-389D20FD9A25}"/>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2540973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95D797-121E-4A1D-9B4F-59A703E3A4A3}"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51F912A2-752C-4FA5-997E-85A5E60FDF4B}" type="slidenum">
              <a:rPr lang="en-US"/>
              <a:pPr>
                <a:defRPr/>
              </a:pPr>
              <a:t>‹#›</a:t>
            </a:fld>
            <a:endParaRPr lang="en-US"/>
          </a:p>
        </p:txBody>
      </p:sp>
      <p:sp>
        <p:nvSpPr>
          <p:cNvPr id="7" name="Title 4">
            <a:extLst>
              <a:ext uri="{FF2B5EF4-FFF2-40B4-BE49-F238E27FC236}">
                <a16:creationId xmlns:a16="http://schemas.microsoft.com/office/drawing/2014/main" id="{63EF27AD-B788-4106-BC06-006B3E22D1E7}"/>
              </a:ext>
            </a:extLst>
          </p:cNvPr>
          <p:cNvSpPr txBox="1">
            <a:spLocks/>
          </p:cNvSpPr>
          <p:nvPr userDrawn="1"/>
        </p:nvSpPr>
        <p:spPr bwMode="auto">
          <a:xfrm>
            <a:off x="0" y="-47624"/>
            <a:ext cx="12192000" cy="1417638"/>
          </a:xfrm>
          <a:prstGeom prst="rect">
            <a:avLst/>
          </a:prstGeom>
          <a:solidFill>
            <a:srgbClr val="0087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kern="1200">
                <a:solidFill>
                  <a:srgbClr val="009BDE"/>
                </a:solidFill>
                <a:latin typeface="HelveticaNeueLT Std" panose="020B0604020202020204" pitchFamily="34" charset="0"/>
                <a:ea typeface="+mj-ea"/>
                <a:cs typeface="+mj-cs"/>
              </a:defRPr>
            </a:lvl1pPr>
            <a:lvl2pPr algn="ctr" rtl="0" eaLnBrk="0" fontAlgn="base" hangingPunct="0">
              <a:spcBef>
                <a:spcPct val="0"/>
              </a:spcBef>
              <a:spcAft>
                <a:spcPct val="0"/>
              </a:spcAft>
              <a:defRPr sz="4400">
                <a:solidFill>
                  <a:srgbClr val="0070C0"/>
                </a:solidFill>
                <a:latin typeface="HelveticaNeueLT Std Cn" pitchFamily="34" charset="0"/>
              </a:defRPr>
            </a:lvl2pPr>
            <a:lvl3pPr algn="ctr" rtl="0" eaLnBrk="0" fontAlgn="base" hangingPunct="0">
              <a:spcBef>
                <a:spcPct val="0"/>
              </a:spcBef>
              <a:spcAft>
                <a:spcPct val="0"/>
              </a:spcAft>
              <a:defRPr sz="4400">
                <a:solidFill>
                  <a:srgbClr val="0070C0"/>
                </a:solidFill>
                <a:latin typeface="HelveticaNeueLT Std Cn" pitchFamily="34" charset="0"/>
              </a:defRPr>
            </a:lvl3pPr>
            <a:lvl4pPr algn="ctr" rtl="0" eaLnBrk="0" fontAlgn="base" hangingPunct="0">
              <a:spcBef>
                <a:spcPct val="0"/>
              </a:spcBef>
              <a:spcAft>
                <a:spcPct val="0"/>
              </a:spcAft>
              <a:defRPr sz="4400">
                <a:solidFill>
                  <a:srgbClr val="0070C0"/>
                </a:solidFill>
                <a:latin typeface="HelveticaNeueLT Std Cn" pitchFamily="34" charset="0"/>
              </a:defRPr>
            </a:lvl4pPr>
            <a:lvl5pPr algn="ctr" rtl="0" eaLnBrk="0" fontAlgn="base" hangingPunct="0">
              <a:spcBef>
                <a:spcPct val="0"/>
              </a:spcBef>
              <a:spcAft>
                <a:spcPct val="0"/>
              </a:spcAft>
              <a:defRPr sz="4400">
                <a:solidFill>
                  <a:srgbClr val="0070C0"/>
                </a:solidFill>
                <a:latin typeface="HelveticaNeueLT Std Cn" pitchFamily="34" charset="0"/>
              </a:defRPr>
            </a:lvl5pPr>
            <a:lvl6pPr marL="457200" algn="ctr" rtl="0" fontAlgn="base">
              <a:spcBef>
                <a:spcPct val="0"/>
              </a:spcBef>
              <a:spcAft>
                <a:spcPct val="0"/>
              </a:spcAft>
              <a:defRPr sz="4400">
                <a:solidFill>
                  <a:srgbClr val="0070C0"/>
                </a:solidFill>
                <a:latin typeface="HelveticaNeueLT Std Cn" pitchFamily="34" charset="0"/>
              </a:defRPr>
            </a:lvl6pPr>
            <a:lvl7pPr marL="914400" algn="ctr" rtl="0" fontAlgn="base">
              <a:spcBef>
                <a:spcPct val="0"/>
              </a:spcBef>
              <a:spcAft>
                <a:spcPct val="0"/>
              </a:spcAft>
              <a:defRPr sz="4400">
                <a:solidFill>
                  <a:srgbClr val="0070C0"/>
                </a:solidFill>
                <a:latin typeface="HelveticaNeueLT Std Cn" pitchFamily="34" charset="0"/>
              </a:defRPr>
            </a:lvl7pPr>
            <a:lvl8pPr marL="1371600" algn="ctr" rtl="0" fontAlgn="base">
              <a:spcBef>
                <a:spcPct val="0"/>
              </a:spcBef>
              <a:spcAft>
                <a:spcPct val="0"/>
              </a:spcAft>
              <a:defRPr sz="4400">
                <a:solidFill>
                  <a:srgbClr val="0070C0"/>
                </a:solidFill>
                <a:latin typeface="HelveticaNeueLT Std Cn" pitchFamily="34" charset="0"/>
              </a:defRPr>
            </a:lvl8pPr>
            <a:lvl9pPr marL="1828800" algn="ctr" rtl="0" fontAlgn="base">
              <a:spcBef>
                <a:spcPct val="0"/>
              </a:spcBef>
              <a:spcAft>
                <a:spcPct val="0"/>
              </a:spcAft>
              <a:defRPr sz="4400">
                <a:solidFill>
                  <a:srgbClr val="0070C0"/>
                </a:solidFill>
                <a:latin typeface="HelveticaNeueLT Std Cn" pitchFamily="34" charset="0"/>
              </a:defRPr>
            </a:lvl9pPr>
          </a:lstStyle>
          <a:p>
            <a:endParaRPr lang="en-US">
              <a:solidFill>
                <a:schemeClr val="bg1"/>
              </a:solidFill>
            </a:endParaRPr>
          </a:p>
        </p:txBody>
      </p:sp>
      <p:sp>
        <p:nvSpPr>
          <p:cNvPr id="8" name="Title Placeholder 1">
            <a:extLst>
              <a:ext uri="{FF2B5EF4-FFF2-40B4-BE49-F238E27FC236}">
                <a16:creationId xmlns:a16="http://schemas.microsoft.com/office/drawing/2014/main" id="{5EF6E762-DDDA-481C-B1CA-0A016F6337B7}"/>
              </a:ext>
            </a:extLst>
          </p:cNvPr>
          <p:cNvSpPr>
            <a:spLocks noGrp="1"/>
          </p:cNvSpPr>
          <p:nvPr>
            <p:ph type="title"/>
          </p:nvPr>
        </p:nvSpPr>
        <p:spPr bwMode="auto">
          <a:xfrm>
            <a:off x="609600" y="8969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46754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0510C-7D08-4A42-B14B-EA3603002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0931D-368E-4049-9DA7-D9DEC09EEF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B40367-421A-44D7-8182-EC29C01E0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72AA1-6FFF-4C27-94AF-E5C21BAFE3A9}"/>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6" name="Footer Placeholder 5">
            <a:extLst>
              <a:ext uri="{FF2B5EF4-FFF2-40B4-BE49-F238E27FC236}">
                <a16:creationId xmlns:a16="http://schemas.microsoft.com/office/drawing/2014/main" id="{41AFDF97-DAA2-4AAB-93B2-9074AA98D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112FC-9A80-4F74-9CA7-3DE036D5A0C9}"/>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2531260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0C52E-F177-4564-B264-8D5C4815F4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D9BBD9-F479-4BCE-A39C-D539A1FDC9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DDC41-D556-4AF2-BB8A-E8A2C9FC022E}"/>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5" name="Footer Placeholder 4">
            <a:extLst>
              <a:ext uri="{FF2B5EF4-FFF2-40B4-BE49-F238E27FC236}">
                <a16:creationId xmlns:a16="http://schemas.microsoft.com/office/drawing/2014/main" id="{4439B6E2-E098-4032-986D-B10A11218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AFF87-E5B0-4553-9CC9-2DE72E8299A5}"/>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1669569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85792-E435-48CD-9D37-B0036AC055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5FB5FE-DB60-4240-B66D-33BCF1FBD5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46FA1-2B66-4A78-9270-A0C52F881113}"/>
              </a:ext>
            </a:extLst>
          </p:cNvPr>
          <p:cNvSpPr>
            <a:spLocks noGrp="1"/>
          </p:cNvSpPr>
          <p:nvPr>
            <p:ph type="dt" sz="half" idx="10"/>
          </p:nvPr>
        </p:nvSpPr>
        <p:spPr/>
        <p:txBody>
          <a:bodyPr/>
          <a:lstStyle/>
          <a:p>
            <a:fld id="{45AF7F49-7501-4E8C-BBC0-392868AC010A}" type="datetimeFigureOut">
              <a:rPr lang="en-US" smtClean="0"/>
              <a:t>8/11/2020</a:t>
            </a:fld>
            <a:endParaRPr lang="en-US"/>
          </a:p>
        </p:txBody>
      </p:sp>
      <p:sp>
        <p:nvSpPr>
          <p:cNvPr id="5" name="Footer Placeholder 4">
            <a:extLst>
              <a:ext uri="{FF2B5EF4-FFF2-40B4-BE49-F238E27FC236}">
                <a16:creationId xmlns:a16="http://schemas.microsoft.com/office/drawing/2014/main" id="{4B908C6E-6675-4F1F-A806-E10949D2C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C2728-53C1-4B89-B572-F156AE1739CC}"/>
              </a:ext>
            </a:extLst>
          </p:cNvPr>
          <p:cNvSpPr>
            <a:spLocks noGrp="1"/>
          </p:cNvSpPr>
          <p:nvPr>
            <p:ph type="sldNum" sz="quarter" idx="12"/>
          </p:nvPr>
        </p:nvSpPr>
        <p:spPr/>
        <p:txBody>
          <a:bodyPr/>
          <a:lstStyle/>
          <a:p>
            <a:fld id="{B2289209-4A96-4423-A201-FC5BEE6147DF}" type="slidenum">
              <a:rPr lang="en-US" smtClean="0"/>
              <a:t>‹#›</a:t>
            </a:fld>
            <a:endParaRPr lang="en-US"/>
          </a:p>
        </p:txBody>
      </p:sp>
    </p:spTree>
    <p:extLst>
      <p:ext uri="{BB962C8B-B14F-4D97-AF65-F5344CB8AC3E}">
        <p14:creationId xmlns:p14="http://schemas.microsoft.com/office/powerpoint/2010/main" val="1833686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4B10E90-7182-44E5-9259-78726BD168A0}"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1A702D0A-7565-47A2-8E5B-B711AC2C786E}" type="slidenum">
              <a:rPr lang="en-US"/>
              <a:pPr>
                <a:defRPr/>
              </a:pPr>
              <a:t>‹#›</a:t>
            </a:fld>
            <a:endParaRPr lang="en-US"/>
          </a:p>
        </p:txBody>
      </p:sp>
    </p:spTree>
    <p:extLst>
      <p:ext uri="{BB962C8B-B14F-4D97-AF65-F5344CB8AC3E}">
        <p14:creationId xmlns:p14="http://schemas.microsoft.com/office/powerpoint/2010/main" val="380179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D85A266-A863-44ED-99D3-88B60294D145}" type="datetimeFigureOut">
              <a:rPr lang="en-US"/>
              <a:pPr>
                <a:defRPr/>
              </a:pPr>
              <a:t>8/11/2020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A0EF029C-B06B-4585-A2AD-B402103E47F8}" type="slidenum">
              <a:rPr lang="en-US"/>
              <a:pPr>
                <a:defRPr/>
              </a:pPr>
              <a:t>‹#›</a:t>
            </a:fld>
            <a:endParaRPr lang="en-US"/>
          </a:p>
        </p:txBody>
      </p:sp>
      <p:sp>
        <p:nvSpPr>
          <p:cNvPr id="8" name="Title 4">
            <a:extLst>
              <a:ext uri="{FF2B5EF4-FFF2-40B4-BE49-F238E27FC236}">
                <a16:creationId xmlns:a16="http://schemas.microsoft.com/office/drawing/2014/main" id="{162CF4BD-9437-4CA0-9B40-CAE38473B811}"/>
              </a:ext>
            </a:extLst>
          </p:cNvPr>
          <p:cNvSpPr txBox="1">
            <a:spLocks/>
          </p:cNvSpPr>
          <p:nvPr userDrawn="1"/>
        </p:nvSpPr>
        <p:spPr bwMode="auto">
          <a:xfrm>
            <a:off x="0" y="0"/>
            <a:ext cx="12192000" cy="1417638"/>
          </a:xfrm>
          <a:prstGeom prst="rect">
            <a:avLst/>
          </a:prstGeom>
          <a:solidFill>
            <a:srgbClr val="0087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kern="1200">
                <a:solidFill>
                  <a:srgbClr val="009BDE"/>
                </a:solidFill>
                <a:latin typeface="HelveticaNeueLT Std" panose="020B0604020202020204" pitchFamily="34" charset="0"/>
                <a:ea typeface="+mj-ea"/>
                <a:cs typeface="+mj-cs"/>
              </a:defRPr>
            </a:lvl1pPr>
            <a:lvl2pPr algn="ctr" rtl="0" eaLnBrk="0" fontAlgn="base" hangingPunct="0">
              <a:spcBef>
                <a:spcPct val="0"/>
              </a:spcBef>
              <a:spcAft>
                <a:spcPct val="0"/>
              </a:spcAft>
              <a:defRPr sz="4400">
                <a:solidFill>
                  <a:srgbClr val="0070C0"/>
                </a:solidFill>
                <a:latin typeface="HelveticaNeueLT Std Cn" pitchFamily="34" charset="0"/>
              </a:defRPr>
            </a:lvl2pPr>
            <a:lvl3pPr algn="ctr" rtl="0" eaLnBrk="0" fontAlgn="base" hangingPunct="0">
              <a:spcBef>
                <a:spcPct val="0"/>
              </a:spcBef>
              <a:spcAft>
                <a:spcPct val="0"/>
              </a:spcAft>
              <a:defRPr sz="4400">
                <a:solidFill>
                  <a:srgbClr val="0070C0"/>
                </a:solidFill>
                <a:latin typeface="HelveticaNeueLT Std Cn" pitchFamily="34" charset="0"/>
              </a:defRPr>
            </a:lvl3pPr>
            <a:lvl4pPr algn="ctr" rtl="0" eaLnBrk="0" fontAlgn="base" hangingPunct="0">
              <a:spcBef>
                <a:spcPct val="0"/>
              </a:spcBef>
              <a:spcAft>
                <a:spcPct val="0"/>
              </a:spcAft>
              <a:defRPr sz="4400">
                <a:solidFill>
                  <a:srgbClr val="0070C0"/>
                </a:solidFill>
                <a:latin typeface="HelveticaNeueLT Std Cn" pitchFamily="34" charset="0"/>
              </a:defRPr>
            </a:lvl4pPr>
            <a:lvl5pPr algn="ctr" rtl="0" eaLnBrk="0" fontAlgn="base" hangingPunct="0">
              <a:spcBef>
                <a:spcPct val="0"/>
              </a:spcBef>
              <a:spcAft>
                <a:spcPct val="0"/>
              </a:spcAft>
              <a:defRPr sz="4400">
                <a:solidFill>
                  <a:srgbClr val="0070C0"/>
                </a:solidFill>
                <a:latin typeface="HelveticaNeueLT Std Cn" pitchFamily="34" charset="0"/>
              </a:defRPr>
            </a:lvl5pPr>
            <a:lvl6pPr marL="457200" algn="ctr" rtl="0" fontAlgn="base">
              <a:spcBef>
                <a:spcPct val="0"/>
              </a:spcBef>
              <a:spcAft>
                <a:spcPct val="0"/>
              </a:spcAft>
              <a:defRPr sz="4400">
                <a:solidFill>
                  <a:srgbClr val="0070C0"/>
                </a:solidFill>
                <a:latin typeface="HelveticaNeueLT Std Cn" pitchFamily="34" charset="0"/>
              </a:defRPr>
            </a:lvl6pPr>
            <a:lvl7pPr marL="914400" algn="ctr" rtl="0" fontAlgn="base">
              <a:spcBef>
                <a:spcPct val="0"/>
              </a:spcBef>
              <a:spcAft>
                <a:spcPct val="0"/>
              </a:spcAft>
              <a:defRPr sz="4400">
                <a:solidFill>
                  <a:srgbClr val="0070C0"/>
                </a:solidFill>
                <a:latin typeface="HelveticaNeueLT Std Cn" pitchFamily="34" charset="0"/>
              </a:defRPr>
            </a:lvl7pPr>
            <a:lvl8pPr marL="1371600" algn="ctr" rtl="0" fontAlgn="base">
              <a:spcBef>
                <a:spcPct val="0"/>
              </a:spcBef>
              <a:spcAft>
                <a:spcPct val="0"/>
              </a:spcAft>
              <a:defRPr sz="4400">
                <a:solidFill>
                  <a:srgbClr val="0070C0"/>
                </a:solidFill>
                <a:latin typeface="HelveticaNeueLT Std Cn" pitchFamily="34" charset="0"/>
              </a:defRPr>
            </a:lvl8pPr>
            <a:lvl9pPr marL="1828800" algn="ctr" rtl="0" fontAlgn="base">
              <a:spcBef>
                <a:spcPct val="0"/>
              </a:spcBef>
              <a:spcAft>
                <a:spcPct val="0"/>
              </a:spcAft>
              <a:defRPr sz="4400">
                <a:solidFill>
                  <a:srgbClr val="0070C0"/>
                </a:solidFill>
                <a:latin typeface="HelveticaNeueLT Std Cn" pitchFamily="34" charset="0"/>
              </a:defRPr>
            </a:lvl9pPr>
          </a:lstStyle>
          <a:p>
            <a:endParaRPr lang="en-US">
              <a:solidFill>
                <a:schemeClr val="bg1"/>
              </a:solidFill>
            </a:endParaRPr>
          </a:p>
        </p:txBody>
      </p:sp>
      <p:sp>
        <p:nvSpPr>
          <p:cNvPr id="2" name="Title 1"/>
          <p:cNvSpPr>
            <a:spLocks noGrp="1"/>
          </p:cNvSpPr>
          <p:nvPr>
            <p:ph type="title" hasCustomPrompt="1"/>
          </p:nvPr>
        </p:nvSpPr>
        <p:spPr>
          <a:xfrm>
            <a:off x="508000" y="160336"/>
            <a:ext cx="10972800" cy="11430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99267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08C5A2-43CA-4797-8FA0-16307D847022}" type="datetimeFigureOut">
              <a:rPr lang="en-US"/>
              <a:pPr>
                <a:defRPr/>
              </a:pPr>
              <a:t>8/11/2020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8F49161C-A088-4942-B818-0E00C2FF1974}" type="slidenum">
              <a:rPr lang="en-US"/>
              <a:pPr>
                <a:defRPr/>
              </a:pPr>
              <a:t>‹#›</a:t>
            </a:fld>
            <a:endParaRPr lang="en-US"/>
          </a:p>
        </p:txBody>
      </p:sp>
    </p:spTree>
    <p:extLst>
      <p:ext uri="{BB962C8B-B14F-4D97-AF65-F5344CB8AC3E}">
        <p14:creationId xmlns:p14="http://schemas.microsoft.com/office/powerpoint/2010/main" val="2840573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18D5B6-A498-43E7-8E5B-260BAE518D58}" type="datetimeFigureOut">
              <a:rPr lang="en-US"/>
              <a:pPr>
                <a:defRPr/>
              </a:pPr>
              <a:t>8/11/2020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88F175C8-4A54-4D3F-AEB9-7F030382F235}" type="slidenum">
              <a:rPr lang="en-US"/>
              <a:pPr>
                <a:defRPr/>
              </a:pPr>
              <a:t>‹#›</a:t>
            </a:fld>
            <a:endParaRPr lang="en-US"/>
          </a:p>
        </p:txBody>
      </p:sp>
    </p:spTree>
    <p:extLst>
      <p:ext uri="{BB962C8B-B14F-4D97-AF65-F5344CB8AC3E}">
        <p14:creationId xmlns:p14="http://schemas.microsoft.com/office/powerpoint/2010/main" val="397029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8B5BFCC-7F60-40E0-A009-D1CE27BAA3EB}" type="datetimeFigureOut">
              <a:rPr lang="en-US"/>
              <a:pPr>
                <a:defRPr/>
              </a:pPr>
              <a:t>8/11/2020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3D15D4FE-0CBF-48BE-BED5-36B6D7A4B21B}" type="slidenum">
              <a:rPr lang="en-US"/>
              <a:pPr>
                <a:defRPr/>
              </a:pPr>
              <a:t>‹#›</a:t>
            </a:fld>
            <a:endParaRPr lang="en-US"/>
          </a:p>
        </p:txBody>
      </p:sp>
    </p:spTree>
    <p:extLst>
      <p:ext uri="{BB962C8B-B14F-4D97-AF65-F5344CB8AC3E}">
        <p14:creationId xmlns:p14="http://schemas.microsoft.com/office/powerpoint/2010/main" val="565416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A6D43F-FD16-4FA4-A0A2-E1D329617138}" type="datetimeFigureOut">
              <a:rPr lang="en-US"/>
              <a:pPr>
                <a:defRPr/>
              </a:pPr>
              <a:t>8/11/2020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F305DF24-CAE1-4C8E-B24F-CD871038D31F}" type="slidenum">
              <a:rPr lang="en-US"/>
              <a:pPr>
                <a:defRPr/>
              </a:pPr>
              <a:t>‹#›</a:t>
            </a:fld>
            <a:endParaRPr lang="en-US"/>
          </a:p>
        </p:txBody>
      </p:sp>
    </p:spTree>
    <p:extLst>
      <p:ext uri="{BB962C8B-B14F-4D97-AF65-F5344CB8AC3E}">
        <p14:creationId xmlns:p14="http://schemas.microsoft.com/office/powerpoint/2010/main" val="3572172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097435-F302-4A26-AACC-95ECEB9342E2}"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16FD01EA-795D-4A81-8430-32AB680D5C73}" type="slidenum">
              <a:rPr lang="en-US"/>
              <a:pPr>
                <a:defRPr/>
              </a:pPr>
              <a:t>‹#›</a:t>
            </a:fld>
            <a:endParaRPr lang="en-US"/>
          </a:p>
        </p:txBody>
      </p:sp>
    </p:spTree>
    <p:extLst>
      <p:ext uri="{BB962C8B-B14F-4D97-AF65-F5344CB8AC3E}">
        <p14:creationId xmlns:p14="http://schemas.microsoft.com/office/powerpoint/2010/main" val="3815948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HelveticaNeueLT Std Cn" pitchFamily="34" charset="0"/>
                <a:cs typeface="+mn-cs"/>
              </a:defRPr>
            </a:lvl1pPr>
          </a:lstStyle>
          <a:p>
            <a:pPr>
              <a:defRPr/>
            </a:pPr>
            <a:fld id="{BFDE5B32-69B4-42DA-8757-E6773449CB8F}" type="datetimeFigureOut">
              <a:rPr lang="en-US"/>
              <a:pPr>
                <a:defRPr/>
              </a:pPr>
              <a:t>8/11/2020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HelveticaNeueLT Std Cn" pitchFamily="34" charset="0"/>
                <a:cs typeface="+mn-cs"/>
              </a:defRPr>
            </a:lvl1pPr>
          </a:lstStyle>
          <a:p>
            <a:pPr>
              <a:defRPr/>
            </a:pPr>
            <a:endParaRPr lang="en-US"/>
          </a:p>
        </p:txBody>
      </p:sp>
      <p:pic>
        <p:nvPicPr>
          <p:cNvPr id="7" name="Picture 6">
            <a:extLst>
              <a:ext uri="{FF2B5EF4-FFF2-40B4-BE49-F238E27FC236}">
                <a16:creationId xmlns:a16="http://schemas.microsoft.com/office/drawing/2014/main" id="{158250E3-028D-4DAF-B380-3069C1E9650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2315"/>
          <a:stretch/>
        </p:blipFill>
        <p:spPr>
          <a:xfrm>
            <a:off x="9847850" y="6478636"/>
            <a:ext cx="2039350" cy="242839"/>
          </a:xfrm>
          <a:prstGeom prst="rect">
            <a:avLst/>
          </a:prstGeom>
        </p:spPr>
      </p:pic>
    </p:spTree>
    <p:extLst>
      <p:ext uri="{BB962C8B-B14F-4D97-AF65-F5344CB8AC3E}">
        <p14:creationId xmlns:p14="http://schemas.microsoft.com/office/powerpoint/2010/main" val="13448664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800" kern="1200">
          <a:solidFill>
            <a:srgbClr val="0087AE"/>
          </a:solidFill>
          <a:latin typeface="HelveticaNeueLT Std" panose="020B0604020202020204" pitchFamily="34" charset="0"/>
          <a:ea typeface="+mj-ea"/>
          <a:cs typeface="+mj-cs"/>
        </a:defRPr>
      </a:lvl1pPr>
      <a:lvl2pPr algn="ctr" rtl="0" eaLnBrk="0" fontAlgn="base" hangingPunct="0">
        <a:spcBef>
          <a:spcPct val="0"/>
        </a:spcBef>
        <a:spcAft>
          <a:spcPct val="0"/>
        </a:spcAft>
        <a:defRPr sz="4400">
          <a:solidFill>
            <a:srgbClr val="0070C0"/>
          </a:solidFill>
          <a:latin typeface="HelveticaNeueLT Std Cn" pitchFamily="34" charset="0"/>
        </a:defRPr>
      </a:lvl2pPr>
      <a:lvl3pPr algn="ctr" rtl="0" eaLnBrk="0" fontAlgn="base" hangingPunct="0">
        <a:spcBef>
          <a:spcPct val="0"/>
        </a:spcBef>
        <a:spcAft>
          <a:spcPct val="0"/>
        </a:spcAft>
        <a:defRPr sz="4400">
          <a:solidFill>
            <a:srgbClr val="0070C0"/>
          </a:solidFill>
          <a:latin typeface="HelveticaNeueLT Std Cn" pitchFamily="34" charset="0"/>
        </a:defRPr>
      </a:lvl3pPr>
      <a:lvl4pPr algn="ctr" rtl="0" eaLnBrk="0" fontAlgn="base" hangingPunct="0">
        <a:spcBef>
          <a:spcPct val="0"/>
        </a:spcBef>
        <a:spcAft>
          <a:spcPct val="0"/>
        </a:spcAft>
        <a:defRPr sz="4400">
          <a:solidFill>
            <a:srgbClr val="0070C0"/>
          </a:solidFill>
          <a:latin typeface="HelveticaNeueLT Std Cn" pitchFamily="34" charset="0"/>
        </a:defRPr>
      </a:lvl4pPr>
      <a:lvl5pPr algn="ctr" rtl="0" eaLnBrk="0" fontAlgn="base" hangingPunct="0">
        <a:spcBef>
          <a:spcPct val="0"/>
        </a:spcBef>
        <a:spcAft>
          <a:spcPct val="0"/>
        </a:spcAft>
        <a:defRPr sz="4400">
          <a:solidFill>
            <a:srgbClr val="0070C0"/>
          </a:solidFill>
          <a:latin typeface="HelveticaNeueLT Std Cn" pitchFamily="34" charset="0"/>
        </a:defRPr>
      </a:lvl5pPr>
      <a:lvl6pPr marL="457200" algn="ctr" rtl="0" fontAlgn="base">
        <a:spcBef>
          <a:spcPct val="0"/>
        </a:spcBef>
        <a:spcAft>
          <a:spcPct val="0"/>
        </a:spcAft>
        <a:defRPr sz="4400">
          <a:solidFill>
            <a:srgbClr val="0070C0"/>
          </a:solidFill>
          <a:latin typeface="HelveticaNeueLT Std Cn" pitchFamily="34" charset="0"/>
        </a:defRPr>
      </a:lvl6pPr>
      <a:lvl7pPr marL="914400" algn="ctr" rtl="0" fontAlgn="base">
        <a:spcBef>
          <a:spcPct val="0"/>
        </a:spcBef>
        <a:spcAft>
          <a:spcPct val="0"/>
        </a:spcAft>
        <a:defRPr sz="4400">
          <a:solidFill>
            <a:srgbClr val="0070C0"/>
          </a:solidFill>
          <a:latin typeface="HelveticaNeueLT Std Cn" pitchFamily="34" charset="0"/>
        </a:defRPr>
      </a:lvl7pPr>
      <a:lvl8pPr marL="1371600" algn="ctr" rtl="0" fontAlgn="base">
        <a:spcBef>
          <a:spcPct val="0"/>
        </a:spcBef>
        <a:spcAft>
          <a:spcPct val="0"/>
        </a:spcAft>
        <a:defRPr sz="4400">
          <a:solidFill>
            <a:srgbClr val="0070C0"/>
          </a:solidFill>
          <a:latin typeface="HelveticaNeueLT Std Cn" pitchFamily="34" charset="0"/>
        </a:defRPr>
      </a:lvl8pPr>
      <a:lvl9pPr marL="1828800" algn="ctr" rtl="0" fontAlgn="base">
        <a:spcBef>
          <a:spcPct val="0"/>
        </a:spcBef>
        <a:spcAft>
          <a:spcPct val="0"/>
        </a:spcAft>
        <a:defRPr sz="4400">
          <a:solidFill>
            <a:srgbClr val="0070C0"/>
          </a:solidFill>
          <a:latin typeface="HelveticaNeueLT Std Cn" pitchFamily="34" charset="0"/>
        </a:defRPr>
      </a:lvl9pPr>
    </p:titleStyle>
    <p:bodyStyle>
      <a:lvl1pPr marL="342900" indent="-342900" algn="l" rtl="0" eaLnBrk="0" fontAlgn="base" hangingPunct="0">
        <a:spcBef>
          <a:spcPct val="20000"/>
        </a:spcBef>
        <a:spcAft>
          <a:spcPct val="0"/>
        </a:spcAft>
        <a:buClr>
          <a:srgbClr val="0087AE"/>
        </a:buClr>
        <a:buFont typeface="Arial" charset="0"/>
        <a:buChar char="•"/>
        <a:defRPr sz="3600" kern="1200">
          <a:solidFill>
            <a:srgbClr val="5B6770"/>
          </a:solidFill>
          <a:latin typeface="HelveticaNeueLT Std Lt" panose="020B0403020202020204" pitchFamily="34" charset="0"/>
          <a:ea typeface="+mn-ea"/>
          <a:cs typeface="+mn-cs"/>
        </a:defRPr>
      </a:lvl1pPr>
      <a:lvl2pPr marL="742950" indent="-285750" algn="l" rtl="0" eaLnBrk="0" fontAlgn="base" hangingPunct="0">
        <a:spcBef>
          <a:spcPct val="20000"/>
        </a:spcBef>
        <a:spcAft>
          <a:spcPct val="0"/>
        </a:spcAft>
        <a:buClr>
          <a:srgbClr val="0087AE"/>
        </a:buClr>
        <a:buFont typeface="Arial" charset="0"/>
        <a:buChar char="–"/>
        <a:defRPr sz="3200" kern="1200">
          <a:solidFill>
            <a:srgbClr val="5B6770"/>
          </a:solidFill>
          <a:latin typeface="HelveticaNeueLT Std Lt" panose="020B0403020202020204" pitchFamily="34" charset="0"/>
          <a:ea typeface="+mn-ea"/>
          <a:cs typeface="+mn-cs"/>
        </a:defRPr>
      </a:lvl2pPr>
      <a:lvl3pPr marL="1143000" indent="-228600" algn="l" rtl="0" eaLnBrk="0" fontAlgn="base" hangingPunct="0">
        <a:spcBef>
          <a:spcPct val="20000"/>
        </a:spcBef>
        <a:spcAft>
          <a:spcPct val="0"/>
        </a:spcAft>
        <a:buClr>
          <a:srgbClr val="0087AE"/>
        </a:buClr>
        <a:buFont typeface="Arial" charset="0"/>
        <a:buChar char="•"/>
        <a:defRPr sz="2800" kern="1200">
          <a:solidFill>
            <a:srgbClr val="5B6770"/>
          </a:solidFill>
          <a:latin typeface="HelveticaNeueLT Std Lt" panose="020B0403020202020204" pitchFamily="34" charset="0"/>
          <a:ea typeface="+mn-ea"/>
          <a:cs typeface="+mn-cs"/>
        </a:defRPr>
      </a:lvl3pPr>
      <a:lvl4pPr marL="1600200" indent="-228600" algn="l" rtl="0" eaLnBrk="0" fontAlgn="base" hangingPunct="0">
        <a:spcBef>
          <a:spcPct val="20000"/>
        </a:spcBef>
        <a:spcAft>
          <a:spcPct val="0"/>
        </a:spcAft>
        <a:buClr>
          <a:srgbClr val="0087AE"/>
        </a:buClr>
        <a:buFont typeface="Arial" charset="0"/>
        <a:buChar char="–"/>
        <a:defRPr sz="2400" kern="1200">
          <a:solidFill>
            <a:srgbClr val="5B6770"/>
          </a:solidFill>
          <a:latin typeface="HelveticaNeueLT Std Lt" panose="020B0403020202020204" pitchFamily="34" charset="0"/>
          <a:ea typeface="+mn-ea"/>
          <a:cs typeface="+mn-cs"/>
        </a:defRPr>
      </a:lvl4pPr>
      <a:lvl5pPr marL="2057400" indent="-228600" algn="l" rtl="0" eaLnBrk="0" fontAlgn="base" hangingPunct="0">
        <a:spcBef>
          <a:spcPct val="20000"/>
        </a:spcBef>
        <a:spcAft>
          <a:spcPct val="0"/>
        </a:spcAft>
        <a:buClr>
          <a:srgbClr val="0087AE"/>
        </a:buClr>
        <a:buFont typeface="Arial" charset="0"/>
        <a:buChar char="»"/>
        <a:defRPr sz="2400" kern="1200">
          <a:solidFill>
            <a:srgbClr val="5B6770"/>
          </a:solidFill>
          <a:latin typeface="HelveticaNeueLT Std Lt" panose="020B04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EC218-F05E-4FC6-ABD9-463FD5A521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5BEA1-B453-40DE-B275-4AFB4B6FFE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55E4A-8177-4750-A3C1-AB37C7A7A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F7F49-7501-4E8C-BBC0-392868AC010A}" type="datetimeFigureOut">
              <a:rPr lang="en-US" smtClean="0"/>
              <a:t>8/11/2020</a:t>
            </a:fld>
            <a:endParaRPr lang="en-US"/>
          </a:p>
        </p:txBody>
      </p:sp>
      <p:sp>
        <p:nvSpPr>
          <p:cNvPr id="5" name="Footer Placeholder 4">
            <a:extLst>
              <a:ext uri="{FF2B5EF4-FFF2-40B4-BE49-F238E27FC236}">
                <a16:creationId xmlns:a16="http://schemas.microsoft.com/office/drawing/2014/main" id="{BF0E54BE-8B6C-4393-81D5-5BD269A76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124F50-5CA2-4F70-82E5-488F29BAF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89209-4A96-4423-A201-FC5BEE6147DF}" type="slidenum">
              <a:rPr lang="en-US" smtClean="0"/>
              <a:t>‹#›</a:t>
            </a:fld>
            <a:endParaRPr lang="en-US"/>
          </a:p>
        </p:txBody>
      </p:sp>
    </p:spTree>
    <p:extLst>
      <p:ext uri="{BB962C8B-B14F-4D97-AF65-F5344CB8AC3E}">
        <p14:creationId xmlns:p14="http://schemas.microsoft.com/office/powerpoint/2010/main" val="9456709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hyperlink" Target="http://www.lib.uiowa.edu/hardin/md/pictures22/cdc/4803_lores.jpg" TargetMode="External"/><Relationship Id="rId4"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4DD6ED-F30F-4578-94E3-3962068A249A}"/>
              </a:ext>
            </a:extLst>
          </p:cNvPr>
          <p:cNvPicPr>
            <a:picLocks noChangeAspect="1"/>
          </p:cNvPicPr>
          <p:nvPr/>
        </p:nvPicPr>
        <p:blipFill>
          <a:blip r:embed="rId3"/>
          <a:stretch>
            <a:fillRect/>
          </a:stretch>
        </p:blipFill>
        <p:spPr>
          <a:xfrm>
            <a:off x="3486939" y="2795963"/>
            <a:ext cx="5218123" cy="1266075"/>
          </a:xfrm>
          <a:prstGeom prst="rect">
            <a:avLst/>
          </a:prstGeom>
        </p:spPr>
      </p:pic>
    </p:spTree>
    <p:extLst>
      <p:ext uri="{BB962C8B-B14F-4D97-AF65-F5344CB8AC3E}">
        <p14:creationId xmlns:p14="http://schemas.microsoft.com/office/powerpoint/2010/main" val="117310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325563"/>
          </a:xfrm>
        </p:spPr>
        <p:txBody>
          <a:bodyPr>
            <a:normAutofit/>
          </a:bodyPr>
          <a:lstStyle/>
          <a:p>
            <a:pPr algn="ctr"/>
            <a:r>
              <a:rPr lang="en-US"/>
              <a:t>squamous cell carcinoma</a:t>
            </a:r>
          </a:p>
        </p:txBody>
      </p:sp>
      <p:sp>
        <p:nvSpPr>
          <p:cNvPr id="5" name="Content Placeholder 4"/>
          <p:cNvSpPr>
            <a:spLocks noGrp="1"/>
          </p:cNvSpPr>
          <p:nvPr>
            <p:ph sz="half" idx="1"/>
          </p:nvPr>
        </p:nvSpPr>
        <p:spPr>
          <a:xfrm>
            <a:off x="5394960" y="1551463"/>
            <a:ext cx="6797040" cy="4900180"/>
          </a:xfrm>
        </p:spPr>
        <p:txBody>
          <a:bodyPr anchor="ctr">
            <a:normAutofit/>
          </a:bodyPr>
          <a:lstStyle/>
          <a:p>
            <a:pPr>
              <a:spcBef>
                <a:spcPts val="0"/>
              </a:spcBef>
              <a:defRPr/>
            </a:pPr>
            <a:r>
              <a:rPr lang="en-US" sz="3200" b="1">
                <a:cs typeface="Arial" panose="020B0604020202020204" pitchFamily="34" charset="0"/>
              </a:rPr>
              <a:t>16% </a:t>
            </a:r>
            <a:r>
              <a:rPr lang="en-US" sz="3200">
                <a:cs typeface="Arial" panose="020B0604020202020204" pitchFamily="34" charset="0"/>
              </a:rPr>
              <a:t>of skin cancers </a:t>
            </a:r>
          </a:p>
          <a:p>
            <a:pPr>
              <a:spcBef>
                <a:spcPts val="0"/>
              </a:spcBef>
              <a:defRPr/>
            </a:pPr>
            <a:r>
              <a:rPr lang="en-US" sz="3200">
                <a:cs typeface="Arial" panose="020B0604020202020204" pitchFamily="34" charset="0"/>
              </a:rPr>
              <a:t>Mostly occurs on sun exposed areas</a:t>
            </a:r>
          </a:p>
          <a:p>
            <a:pPr>
              <a:spcBef>
                <a:spcPts val="0"/>
              </a:spcBef>
              <a:defRPr/>
            </a:pPr>
            <a:r>
              <a:rPr lang="en-US" sz="3200">
                <a:cs typeface="Arial" panose="020B0604020202020204" pitchFamily="34" charset="0"/>
              </a:rPr>
              <a:t>May spread to other sites in the body if left untreated and will also disfigure</a:t>
            </a:r>
          </a:p>
          <a:p>
            <a:pPr>
              <a:spcBef>
                <a:spcPts val="0"/>
              </a:spcBef>
              <a:defRPr/>
            </a:pPr>
            <a:r>
              <a:rPr lang="en-US" sz="3200">
                <a:cs typeface="Arial" panose="020B0604020202020204" pitchFamily="34" charset="0"/>
              </a:rPr>
              <a:t>Caused by exposure to sun, x-rays and chemicals, proliferation of cells from the spinosum layer </a:t>
            </a:r>
          </a:p>
        </p:txBody>
      </p:sp>
      <p:pic>
        <p:nvPicPr>
          <p:cNvPr id="7" name="Picture 13" descr="Red or brown patch that is rough and scaly"/>
          <p:cNvPicPr>
            <a:picLocks noGrp="1" noChangeAspect="1" noChangeArrowheads="1"/>
          </p:cNvPicPr>
          <p:nvPr>
            <p:ph sz="half" idx="2"/>
          </p:nvPr>
        </p:nvPicPr>
        <p:blipFill rotWithShape="1">
          <a:blip r:embed="rId3" cstate="screen"/>
          <a:srcRect l="8519" r="13590" b="7894"/>
          <a:stretch/>
        </p:blipFill>
        <p:spPr bwMode="auto">
          <a:xfrm>
            <a:off x="75587" y="1793876"/>
            <a:ext cx="2555506" cy="1979077"/>
          </a:xfrm>
          <a:prstGeom prst="rect">
            <a:avLst/>
          </a:prstGeom>
          <a:noFill/>
          <a:ln w="9525">
            <a:solidFill>
              <a:srgbClr val="0087AE"/>
            </a:solidFill>
            <a:miter lim="800000"/>
            <a:headEnd/>
            <a:tailEnd/>
          </a:ln>
        </p:spPr>
      </p:pic>
      <p:pic>
        <p:nvPicPr>
          <p:cNvPr id="9" name="Picture 1025" descr="Example of Squamous Cell Carcinoma"/>
          <p:cNvPicPr>
            <a:picLocks noChangeAspect="1" noChangeArrowheads="1"/>
          </p:cNvPicPr>
          <p:nvPr/>
        </p:nvPicPr>
        <p:blipFill rotWithShape="1">
          <a:blip r:embed="rId4" cstate="screen"/>
          <a:srcRect t="7343" b="19581"/>
          <a:stretch/>
        </p:blipFill>
        <p:spPr bwMode="auto">
          <a:xfrm>
            <a:off x="2735465" y="1793876"/>
            <a:ext cx="2555506" cy="1979077"/>
          </a:xfrm>
          <a:prstGeom prst="rect">
            <a:avLst/>
          </a:prstGeom>
          <a:ln>
            <a:solidFill>
              <a:srgbClr val="0087AE"/>
            </a:solidFill>
          </a:ln>
          <a:effectLst/>
        </p:spPr>
      </p:pic>
      <p:pic>
        <p:nvPicPr>
          <p:cNvPr id="10" name="Picture 11" descr="Flat red spot that is rough, dry, or scaly and may become itchy or tender"/>
          <p:cNvPicPr>
            <a:picLocks noChangeAspect="1" noChangeArrowheads="1"/>
          </p:cNvPicPr>
          <p:nvPr/>
        </p:nvPicPr>
        <p:blipFill>
          <a:blip r:embed="rId5" cstate="screen"/>
          <a:srcRect/>
          <a:stretch>
            <a:fillRect/>
          </a:stretch>
        </p:blipFill>
        <p:spPr bwMode="auto">
          <a:xfrm>
            <a:off x="934723" y="4001553"/>
            <a:ext cx="3026979" cy="2254469"/>
          </a:xfrm>
          <a:prstGeom prst="rect">
            <a:avLst/>
          </a:prstGeom>
          <a:noFill/>
          <a:ln w="9525">
            <a:solidFill>
              <a:srgbClr val="0087AE"/>
            </a:solidFill>
            <a:miter lim="800000"/>
            <a:headEnd/>
            <a:tailEnd/>
          </a:ln>
        </p:spPr>
      </p:pic>
    </p:spTree>
    <p:extLst>
      <p:ext uri="{BB962C8B-B14F-4D97-AF65-F5344CB8AC3E}">
        <p14:creationId xmlns:p14="http://schemas.microsoft.com/office/powerpoint/2010/main" val="202448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335809" y="21315"/>
            <a:ext cx="7520382" cy="1302715"/>
          </a:xfrm>
        </p:spPr>
        <p:txBody>
          <a:bodyPr>
            <a:normAutofit/>
          </a:bodyPr>
          <a:lstStyle/>
          <a:p>
            <a:pPr algn="ctr"/>
            <a:r>
              <a:rPr lang="en-US">
                <a:cs typeface="Arial" panose="020B0604020202020204" pitchFamily="34" charset="0"/>
              </a:rPr>
              <a:t>malignant melanoma</a:t>
            </a:r>
          </a:p>
        </p:txBody>
      </p:sp>
      <p:sp>
        <p:nvSpPr>
          <p:cNvPr id="28675" name="Rectangle 3"/>
          <p:cNvSpPr>
            <a:spLocks noGrp="1" noChangeArrowheads="1"/>
          </p:cNvSpPr>
          <p:nvPr>
            <p:ph idx="1"/>
          </p:nvPr>
        </p:nvSpPr>
        <p:spPr>
          <a:xfrm>
            <a:off x="426720" y="1969122"/>
            <a:ext cx="7001022" cy="4120514"/>
          </a:xfrm>
        </p:spPr>
        <p:txBody>
          <a:bodyPr anchor="ctr">
            <a:noAutofit/>
          </a:bodyPr>
          <a:lstStyle/>
          <a:p>
            <a:pPr>
              <a:spcBef>
                <a:spcPts val="0"/>
              </a:spcBef>
              <a:defRPr/>
            </a:pPr>
            <a:r>
              <a:rPr lang="en-US" sz="3200">
                <a:cs typeface="Arial" panose="020B0604020202020204" pitchFamily="34" charset="0"/>
              </a:rPr>
              <a:t>Not restricted to sun exposed areas</a:t>
            </a:r>
          </a:p>
          <a:p>
            <a:pPr>
              <a:spcBef>
                <a:spcPts val="0"/>
              </a:spcBef>
              <a:defRPr/>
            </a:pPr>
            <a:r>
              <a:rPr lang="en-US" sz="3200">
                <a:cs typeface="Arial" panose="020B0604020202020204" pitchFamily="34" charset="0"/>
              </a:rPr>
              <a:t>Can occur anywhere on the body as an irregular patch </a:t>
            </a:r>
          </a:p>
          <a:p>
            <a:pPr>
              <a:spcBef>
                <a:spcPts val="0"/>
              </a:spcBef>
              <a:defRPr/>
            </a:pPr>
            <a:r>
              <a:rPr lang="en-US" sz="3200">
                <a:cs typeface="Arial" panose="020B0604020202020204" pitchFamily="34" charset="0"/>
              </a:rPr>
              <a:t>Color varies from tan to black; also white, red or blue</a:t>
            </a:r>
          </a:p>
          <a:p>
            <a:pPr>
              <a:spcBef>
                <a:spcPts val="0"/>
              </a:spcBef>
              <a:defRPr/>
            </a:pPr>
            <a:r>
              <a:rPr lang="en-US" sz="3200">
                <a:cs typeface="Arial" panose="020B0604020202020204" pitchFamily="34" charset="0"/>
              </a:rPr>
              <a:t>Caused by uncontrolled proliferation of melanocytes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424" t="8963" r="20106" b="6493"/>
          <a:stretch/>
        </p:blipFill>
        <p:spPr>
          <a:xfrm>
            <a:off x="7782560" y="1534198"/>
            <a:ext cx="2418080" cy="228501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338" t="15462" r="26076" b="6586"/>
          <a:stretch/>
        </p:blipFill>
        <p:spPr>
          <a:xfrm>
            <a:off x="7782560" y="4029379"/>
            <a:ext cx="2519683" cy="2361264"/>
          </a:xfrm>
          <a:prstGeom prst="rect">
            <a:avLst/>
          </a:prstGeom>
        </p:spPr>
      </p:pic>
    </p:spTree>
    <p:extLst>
      <p:ext uri="{BB962C8B-B14F-4D97-AF65-F5344CB8AC3E}">
        <p14:creationId xmlns:p14="http://schemas.microsoft.com/office/powerpoint/2010/main" val="475693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http://www.odec.ca/projects/2006/pare6b2/difftypesgrid.jpg"/>
          <p:cNvPicPr>
            <a:picLocks noChangeAspect="1"/>
          </p:cNvPicPr>
          <p:nvPr/>
        </p:nvPicPr>
        <p:blipFill rotWithShape="1">
          <a:blip r:embed="rId3"/>
          <a:srcRect r="4822" b="3"/>
          <a:stretch/>
        </p:blipFill>
        <p:spPr>
          <a:xfrm>
            <a:off x="609600" y="1600201"/>
            <a:ext cx="5384800" cy="4525963"/>
          </a:xfrm>
          <a:prstGeom prst="rect">
            <a:avLst/>
          </a:prstGeom>
          <a:noFill/>
          <a:effectLst/>
        </p:spPr>
      </p:pic>
      <p:sp>
        <p:nvSpPr>
          <p:cNvPr id="9" name="Content Placeholder 7"/>
          <p:cNvSpPr>
            <a:spLocks noGrp="1"/>
          </p:cNvSpPr>
          <p:nvPr>
            <p:ph sz="half" idx="2"/>
          </p:nvPr>
        </p:nvSpPr>
        <p:spPr>
          <a:xfrm>
            <a:off x="7019778" y="1600201"/>
            <a:ext cx="4562622" cy="4525963"/>
          </a:xfrm>
        </p:spPr>
        <p:txBody>
          <a:bodyPr wrap="square" anchor="ctr">
            <a:normAutofit/>
          </a:bodyPr>
          <a:lstStyle/>
          <a:p>
            <a:r>
              <a:rPr lang="en-US" sz="3200" b="1"/>
              <a:t>A</a:t>
            </a:r>
            <a:r>
              <a:rPr lang="en-US" sz="3200"/>
              <a:t>symmetry</a:t>
            </a:r>
          </a:p>
          <a:p>
            <a:r>
              <a:rPr lang="en-US" sz="3200" b="1"/>
              <a:t>B</a:t>
            </a:r>
            <a:r>
              <a:rPr lang="en-US" sz="3200"/>
              <a:t>order</a:t>
            </a:r>
          </a:p>
          <a:p>
            <a:r>
              <a:rPr lang="en-US" sz="3200" b="1"/>
              <a:t>C</a:t>
            </a:r>
            <a:r>
              <a:rPr lang="en-US" sz="3200"/>
              <a:t>olor</a:t>
            </a:r>
          </a:p>
          <a:p>
            <a:r>
              <a:rPr lang="en-US" sz="3200" b="1"/>
              <a:t>D</a:t>
            </a:r>
            <a:r>
              <a:rPr lang="en-US" sz="3200"/>
              <a:t>iameter</a:t>
            </a:r>
          </a:p>
          <a:p>
            <a:r>
              <a:rPr lang="en-US" sz="3200" b="1"/>
              <a:t>E</a:t>
            </a:r>
            <a:r>
              <a:rPr lang="en-US" sz="3200"/>
              <a:t>nlargement</a:t>
            </a:r>
          </a:p>
          <a:p>
            <a:r>
              <a:rPr lang="en-US" sz="3200" b="1"/>
              <a:t>F</a:t>
            </a:r>
            <a:r>
              <a:rPr lang="en-US" sz="3200"/>
              <a:t>eeling</a:t>
            </a:r>
          </a:p>
          <a:p>
            <a:r>
              <a:rPr lang="en-US" sz="3200" b="1"/>
              <a:t>G</a:t>
            </a:r>
            <a:r>
              <a:rPr lang="en-US" sz="3200"/>
              <a:t>rowth </a:t>
            </a:r>
            <a:endParaRPr lang="en-US"/>
          </a:p>
        </p:txBody>
      </p:sp>
      <p:sp>
        <p:nvSpPr>
          <p:cNvPr id="2" name="Title 1"/>
          <p:cNvSpPr>
            <a:spLocks noGrp="1"/>
          </p:cNvSpPr>
          <p:nvPr>
            <p:ph type="title"/>
          </p:nvPr>
        </p:nvSpPr>
        <p:spPr>
          <a:xfrm>
            <a:off x="508000" y="160336"/>
            <a:ext cx="10972800" cy="1143000"/>
          </a:xfrm>
        </p:spPr>
        <p:txBody>
          <a:bodyPr wrap="square" anchor="ctr">
            <a:normAutofit/>
          </a:bodyPr>
          <a:lstStyle/>
          <a:p>
            <a:r>
              <a:rPr lang="en-US"/>
              <a:t>know your ABC’s</a:t>
            </a:r>
          </a:p>
        </p:txBody>
      </p:sp>
    </p:spTree>
    <p:extLst>
      <p:ext uri="{BB962C8B-B14F-4D97-AF65-F5344CB8AC3E}">
        <p14:creationId xmlns:p14="http://schemas.microsoft.com/office/powerpoint/2010/main" val="3302132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2050" name="Picture 2" descr="C:\Users\LBurmeister\Pictures\istockphotos\MC900439384 raised hands.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88573" y="1698675"/>
            <a:ext cx="4814854" cy="45259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a:xfrm>
            <a:off x="609600" y="89695"/>
            <a:ext cx="10972800" cy="1143000"/>
          </a:xfrm>
        </p:spPr>
        <p:txBody>
          <a:bodyPr wrap="square" anchor="ctr">
            <a:normAutofit/>
          </a:bodyPr>
          <a:lstStyle/>
          <a:p>
            <a:r>
              <a:rPr lang="en-US" b="1"/>
              <a:t>questions?</a:t>
            </a:r>
          </a:p>
        </p:txBody>
      </p:sp>
    </p:spTree>
    <p:extLst>
      <p:ext uri="{BB962C8B-B14F-4D97-AF65-F5344CB8AC3E}">
        <p14:creationId xmlns:p14="http://schemas.microsoft.com/office/powerpoint/2010/main" val="3802085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007942" y="4607526"/>
            <a:ext cx="8176103" cy="850677"/>
          </a:xfrm>
          <a:noFill/>
        </p:spPr>
        <p:txBody>
          <a:bodyPr>
            <a:normAutofit/>
          </a:bodyPr>
          <a:lstStyle/>
          <a:p>
            <a:r>
              <a:rPr lang="en-US"/>
              <a:t>acne</a:t>
            </a:r>
          </a:p>
        </p:txBody>
      </p:sp>
      <p:sp>
        <p:nvSpPr>
          <p:cNvPr id="7" name="Subtitle 6"/>
          <p:cNvSpPr>
            <a:spLocks noGrp="1"/>
          </p:cNvSpPr>
          <p:nvPr>
            <p:ph type="subTitle" idx="1"/>
          </p:nvPr>
        </p:nvSpPr>
        <p:spPr>
          <a:xfrm>
            <a:off x="854035" y="5459703"/>
            <a:ext cx="10483915" cy="1266191"/>
          </a:xfrm>
          <a:noFill/>
        </p:spPr>
        <p:txBody>
          <a:bodyPr>
            <a:normAutofit fontScale="70000" lnSpcReduction="20000"/>
          </a:bodyPr>
          <a:lstStyle/>
          <a:p>
            <a:pPr>
              <a:lnSpc>
                <a:spcPct val="120000"/>
              </a:lnSpc>
              <a:spcBef>
                <a:spcPts val="0"/>
              </a:spcBef>
            </a:pPr>
            <a:r>
              <a:rPr lang="en-GB" sz="5100"/>
              <a:t>a genetic disease causing the malfunction </a:t>
            </a:r>
          </a:p>
          <a:p>
            <a:pPr>
              <a:lnSpc>
                <a:spcPct val="120000"/>
              </a:lnSpc>
              <a:spcBef>
                <a:spcPts val="0"/>
              </a:spcBef>
            </a:pPr>
            <a:r>
              <a:rPr lang="en-GB" sz="5100"/>
              <a:t>of the pilosebaceous unit</a:t>
            </a:r>
          </a:p>
          <a:p>
            <a:endParaRPr lang="en-US"/>
          </a:p>
        </p:txBody>
      </p:sp>
      <p:pic>
        <p:nvPicPr>
          <p:cNvPr id="5" name="Content Placeholder 4"/>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7526" b="23452"/>
          <a:stretch/>
        </p:blipFill>
        <p:spPr>
          <a:xfrm>
            <a:off x="-9" y="-133606"/>
            <a:ext cx="12192001" cy="4768159"/>
          </a:xfrm>
          <a:prstGeom prst="rect">
            <a:avLst/>
          </a:prstGeom>
        </p:spPr>
      </p:pic>
    </p:spTree>
    <p:extLst>
      <p:ext uri="{BB962C8B-B14F-4D97-AF65-F5344CB8AC3E}">
        <p14:creationId xmlns:p14="http://schemas.microsoft.com/office/powerpoint/2010/main" val="886415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2063" y="2821380"/>
            <a:ext cx="4246821" cy="2534738"/>
          </a:xfrm>
        </p:spPr>
        <p:txBody>
          <a:bodyPr>
            <a:normAutofit/>
          </a:bodyPr>
          <a:lstStyle/>
          <a:p>
            <a:pPr>
              <a:lnSpc>
                <a:spcPct val="100000"/>
              </a:lnSpc>
            </a:pPr>
            <a:r>
              <a:rPr lang="en-US" sz="3200"/>
              <a:t>The follicle</a:t>
            </a:r>
          </a:p>
          <a:p>
            <a:pPr>
              <a:lnSpc>
                <a:spcPct val="100000"/>
              </a:lnSpc>
            </a:pPr>
            <a:r>
              <a:rPr lang="en-US" sz="3200"/>
              <a:t>Cell proliferation</a:t>
            </a:r>
          </a:p>
          <a:p>
            <a:pPr>
              <a:lnSpc>
                <a:spcPct val="100000"/>
              </a:lnSpc>
            </a:pPr>
            <a:r>
              <a:rPr lang="en-US" sz="3200"/>
              <a:t>Bacteria</a:t>
            </a:r>
          </a:p>
          <a:p>
            <a:pPr>
              <a:lnSpc>
                <a:spcPct val="100000"/>
              </a:lnSpc>
            </a:pPr>
            <a:r>
              <a:rPr lang="en-US" sz="3200"/>
              <a:t>Sebum </a:t>
            </a:r>
          </a:p>
          <a:p>
            <a:endParaRPr lang="en-US" sz="3200"/>
          </a:p>
        </p:txBody>
      </p:sp>
      <p:pic>
        <p:nvPicPr>
          <p:cNvPr id="5" name="Picture 4"/>
          <p:cNvPicPr>
            <a:picLocks noChangeAspect="1"/>
          </p:cNvPicPr>
          <p:nvPr/>
        </p:nvPicPr>
        <p:blipFill rotWithShape="1">
          <a:blip r:embed="rId3"/>
          <a:srcRect l="57524" t="14927" r="4915" b="19872"/>
          <a:stretch/>
        </p:blipFill>
        <p:spPr>
          <a:xfrm>
            <a:off x="-83128" y="1409193"/>
            <a:ext cx="5191155" cy="5359112"/>
          </a:xfrm>
          <a:prstGeom prst="rect">
            <a:avLst/>
          </a:prstGeom>
          <a:effectLst>
            <a:softEdge rad="127000"/>
          </a:effectLst>
        </p:spPr>
      </p:pic>
      <p:sp>
        <p:nvSpPr>
          <p:cNvPr id="4" name="Title 3">
            <a:extLst>
              <a:ext uri="{FF2B5EF4-FFF2-40B4-BE49-F238E27FC236}">
                <a16:creationId xmlns:a16="http://schemas.microsoft.com/office/drawing/2014/main" id="{FAF67171-480B-48BA-BB7B-DE3D7C9D3F6F}"/>
              </a:ext>
            </a:extLst>
          </p:cNvPr>
          <p:cNvSpPr>
            <a:spLocks noGrp="1"/>
          </p:cNvSpPr>
          <p:nvPr>
            <p:ph type="title"/>
          </p:nvPr>
        </p:nvSpPr>
        <p:spPr/>
        <p:txBody>
          <a:bodyPr/>
          <a:lstStyle/>
          <a:p>
            <a:r>
              <a:rPr lang="en-US"/>
              <a:t>four contributing factors</a:t>
            </a:r>
          </a:p>
        </p:txBody>
      </p:sp>
    </p:spTree>
    <p:extLst>
      <p:ext uri="{BB962C8B-B14F-4D97-AF65-F5344CB8AC3E}">
        <p14:creationId xmlns:p14="http://schemas.microsoft.com/office/powerpoint/2010/main" val="2320215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1274" y="2186870"/>
            <a:ext cx="4344896" cy="3135758"/>
          </a:xfrm>
        </p:spPr>
        <p:txBody>
          <a:bodyPr>
            <a:normAutofit/>
          </a:bodyPr>
          <a:lstStyle/>
          <a:p>
            <a:pPr marL="0" indent="0">
              <a:lnSpc>
                <a:spcPct val="100000"/>
              </a:lnSpc>
              <a:buNone/>
            </a:pPr>
            <a:r>
              <a:rPr lang="en-US" sz="3200"/>
              <a:t>Three types of follicles found in the skin:</a:t>
            </a:r>
          </a:p>
          <a:p>
            <a:pPr>
              <a:lnSpc>
                <a:spcPct val="100000"/>
              </a:lnSpc>
            </a:pPr>
            <a:r>
              <a:rPr lang="en-US" sz="3200" err="1"/>
              <a:t>vellus</a:t>
            </a:r>
            <a:r>
              <a:rPr lang="en-US" sz="3200"/>
              <a:t> follicle</a:t>
            </a:r>
          </a:p>
          <a:p>
            <a:pPr>
              <a:lnSpc>
                <a:spcPct val="100000"/>
              </a:lnSpc>
            </a:pPr>
            <a:r>
              <a:rPr lang="en-US" sz="3200"/>
              <a:t>sebaceous follicle</a:t>
            </a:r>
          </a:p>
          <a:p>
            <a:pPr>
              <a:lnSpc>
                <a:spcPct val="100000"/>
              </a:lnSpc>
            </a:pPr>
            <a:r>
              <a:rPr lang="en-US" sz="3200"/>
              <a:t>terminal follicle</a:t>
            </a:r>
          </a:p>
        </p:txBody>
      </p:sp>
      <p:sp>
        <p:nvSpPr>
          <p:cNvPr id="7" name="Oval 6"/>
          <p:cNvSpPr/>
          <p:nvPr/>
        </p:nvSpPr>
        <p:spPr>
          <a:xfrm>
            <a:off x="5740724" y="1609209"/>
            <a:ext cx="5168701" cy="4752149"/>
          </a:xfrm>
          <a:prstGeom prst="ellipse">
            <a:avLst/>
          </a:prstGeom>
          <a:blipFill rotWithShape="1">
            <a:blip r:embed="rId3"/>
            <a:stretch>
              <a:fillRect/>
            </a:stretch>
          </a:blipFill>
          <a:ln>
            <a:solidFill>
              <a:srgbClr val="BFC31F"/>
            </a:solidFill>
          </a:ln>
          <a:effectLst>
            <a:softEdge rad="127000"/>
          </a:effectLst>
        </p:spPr>
        <p:style>
          <a:lnRef idx="2">
            <a:scrgbClr r="0" g="0" b="0"/>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sp>
        <p:nvSpPr>
          <p:cNvPr id="2" name="Title 1">
            <a:extLst>
              <a:ext uri="{FF2B5EF4-FFF2-40B4-BE49-F238E27FC236}">
                <a16:creationId xmlns:a16="http://schemas.microsoft.com/office/drawing/2014/main" id="{A995A68D-1D8B-4B5B-B221-8FB8B3948F9B}"/>
              </a:ext>
            </a:extLst>
          </p:cNvPr>
          <p:cNvSpPr>
            <a:spLocks noGrp="1"/>
          </p:cNvSpPr>
          <p:nvPr>
            <p:ph type="title"/>
          </p:nvPr>
        </p:nvSpPr>
        <p:spPr/>
        <p:txBody>
          <a:bodyPr/>
          <a:lstStyle/>
          <a:p>
            <a:r>
              <a:rPr lang="en-US"/>
              <a:t>the follicle</a:t>
            </a:r>
          </a:p>
        </p:txBody>
      </p:sp>
    </p:spTree>
    <p:extLst>
      <p:ext uri="{BB962C8B-B14F-4D97-AF65-F5344CB8AC3E}">
        <p14:creationId xmlns:p14="http://schemas.microsoft.com/office/powerpoint/2010/main" val="3628548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rotWithShape="1">
          <a:blip r:embed="rId3"/>
          <a:srcRect l="12647" r="1107" b="15406"/>
          <a:stretch/>
        </p:blipFill>
        <p:spPr>
          <a:xfrm>
            <a:off x="6248402" y="-106879"/>
            <a:ext cx="6261980" cy="6964879"/>
          </a:xfrm>
          <a:prstGeom prst="rect">
            <a:avLst/>
          </a:prstGeom>
          <a:effectLst/>
        </p:spPr>
      </p:pic>
      <p:sp>
        <p:nvSpPr>
          <p:cNvPr id="2" name="Title 1"/>
          <p:cNvSpPr>
            <a:spLocks noGrp="1"/>
          </p:cNvSpPr>
          <p:nvPr>
            <p:ph type="title"/>
          </p:nvPr>
        </p:nvSpPr>
        <p:spPr>
          <a:xfrm>
            <a:off x="6248402" y="2346530"/>
            <a:ext cx="6261980" cy="1676603"/>
          </a:xfrm>
        </p:spPr>
        <p:txBody>
          <a:bodyPr>
            <a:normAutofit/>
          </a:bodyPr>
          <a:lstStyle/>
          <a:p>
            <a:pPr algn="ctr"/>
            <a:r>
              <a:rPr lang="en-US" sz="5400">
                <a:solidFill>
                  <a:schemeClr val="bg1"/>
                </a:solidFill>
              </a:rPr>
              <a:t>cell proliferation</a:t>
            </a:r>
          </a:p>
        </p:txBody>
      </p:sp>
      <p:sp>
        <p:nvSpPr>
          <p:cNvPr id="8" name="Content Placeholder 7"/>
          <p:cNvSpPr>
            <a:spLocks noGrp="1"/>
          </p:cNvSpPr>
          <p:nvPr>
            <p:ph idx="1"/>
          </p:nvPr>
        </p:nvSpPr>
        <p:spPr>
          <a:xfrm>
            <a:off x="349402" y="1618017"/>
            <a:ext cx="5549597" cy="4993565"/>
          </a:xfrm>
        </p:spPr>
        <p:txBody>
          <a:bodyPr anchor="ctr">
            <a:normAutofit/>
          </a:bodyPr>
          <a:lstStyle/>
          <a:p>
            <a:r>
              <a:rPr lang="en-US" sz="3200"/>
              <a:t>Due to a proliferation of cells produced in the follicle that are retained</a:t>
            </a:r>
          </a:p>
          <a:p>
            <a:r>
              <a:rPr lang="en-US" sz="3200"/>
              <a:t>Less </a:t>
            </a:r>
            <a:r>
              <a:rPr lang="en-US" sz="3200">
                <a:solidFill>
                  <a:srgbClr val="0087AE"/>
                </a:solidFill>
              </a:rPr>
              <a:t>lamellar granules </a:t>
            </a:r>
            <a:r>
              <a:rPr lang="en-US" sz="3200"/>
              <a:t>means less enzymes to aid in desquamation</a:t>
            </a:r>
          </a:p>
          <a:p>
            <a:r>
              <a:rPr lang="en-US" sz="3200"/>
              <a:t>Excess dead skin cells combine with excess sebum to form an impaction plug</a:t>
            </a:r>
          </a:p>
        </p:txBody>
      </p:sp>
      <p:sp>
        <p:nvSpPr>
          <p:cNvPr id="7" name="Title 2">
            <a:extLst>
              <a:ext uri="{FF2B5EF4-FFF2-40B4-BE49-F238E27FC236}">
                <a16:creationId xmlns:a16="http://schemas.microsoft.com/office/drawing/2014/main" id="{6999A6EA-D7C6-4AB9-97F5-55E4B90AD11F}"/>
              </a:ext>
            </a:extLst>
          </p:cNvPr>
          <p:cNvSpPr txBox="1">
            <a:spLocks/>
          </p:cNvSpPr>
          <p:nvPr/>
        </p:nvSpPr>
        <p:spPr bwMode="auto">
          <a:xfrm>
            <a:off x="0" y="0"/>
            <a:ext cx="624840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kern="1200">
                <a:solidFill>
                  <a:schemeClr val="bg1"/>
                </a:solidFill>
                <a:latin typeface="HelveticaNeueLT Std" panose="020B0604020202020204" pitchFamily="34" charset="0"/>
                <a:ea typeface="+mj-ea"/>
                <a:cs typeface="+mj-cs"/>
              </a:defRPr>
            </a:lvl1pPr>
            <a:lvl2pPr algn="ctr" rtl="0" eaLnBrk="0" fontAlgn="base" hangingPunct="0">
              <a:spcBef>
                <a:spcPct val="0"/>
              </a:spcBef>
              <a:spcAft>
                <a:spcPct val="0"/>
              </a:spcAft>
              <a:defRPr sz="4400">
                <a:solidFill>
                  <a:srgbClr val="0070C0"/>
                </a:solidFill>
                <a:latin typeface="HelveticaNeueLT Std Cn" pitchFamily="34" charset="0"/>
              </a:defRPr>
            </a:lvl2pPr>
            <a:lvl3pPr algn="ctr" rtl="0" eaLnBrk="0" fontAlgn="base" hangingPunct="0">
              <a:spcBef>
                <a:spcPct val="0"/>
              </a:spcBef>
              <a:spcAft>
                <a:spcPct val="0"/>
              </a:spcAft>
              <a:defRPr sz="4400">
                <a:solidFill>
                  <a:srgbClr val="0070C0"/>
                </a:solidFill>
                <a:latin typeface="HelveticaNeueLT Std Cn" pitchFamily="34" charset="0"/>
              </a:defRPr>
            </a:lvl3pPr>
            <a:lvl4pPr algn="ctr" rtl="0" eaLnBrk="0" fontAlgn="base" hangingPunct="0">
              <a:spcBef>
                <a:spcPct val="0"/>
              </a:spcBef>
              <a:spcAft>
                <a:spcPct val="0"/>
              </a:spcAft>
              <a:defRPr sz="4400">
                <a:solidFill>
                  <a:srgbClr val="0070C0"/>
                </a:solidFill>
                <a:latin typeface="HelveticaNeueLT Std Cn" pitchFamily="34" charset="0"/>
              </a:defRPr>
            </a:lvl4pPr>
            <a:lvl5pPr algn="ctr" rtl="0" eaLnBrk="0" fontAlgn="base" hangingPunct="0">
              <a:spcBef>
                <a:spcPct val="0"/>
              </a:spcBef>
              <a:spcAft>
                <a:spcPct val="0"/>
              </a:spcAft>
              <a:defRPr sz="4400">
                <a:solidFill>
                  <a:srgbClr val="0070C0"/>
                </a:solidFill>
                <a:latin typeface="HelveticaNeueLT Std Cn" pitchFamily="34" charset="0"/>
              </a:defRPr>
            </a:lvl5pPr>
            <a:lvl6pPr marL="457200" algn="ctr" rtl="0" fontAlgn="base">
              <a:spcBef>
                <a:spcPct val="0"/>
              </a:spcBef>
              <a:spcAft>
                <a:spcPct val="0"/>
              </a:spcAft>
              <a:defRPr sz="4400">
                <a:solidFill>
                  <a:srgbClr val="0070C0"/>
                </a:solidFill>
                <a:latin typeface="HelveticaNeueLT Std Cn" pitchFamily="34" charset="0"/>
              </a:defRPr>
            </a:lvl6pPr>
            <a:lvl7pPr marL="914400" algn="ctr" rtl="0" fontAlgn="base">
              <a:spcBef>
                <a:spcPct val="0"/>
              </a:spcBef>
              <a:spcAft>
                <a:spcPct val="0"/>
              </a:spcAft>
              <a:defRPr sz="4400">
                <a:solidFill>
                  <a:srgbClr val="0070C0"/>
                </a:solidFill>
                <a:latin typeface="HelveticaNeueLT Std Cn" pitchFamily="34" charset="0"/>
              </a:defRPr>
            </a:lvl7pPr>
            <a:lvl8pPr marL="1371600" algn="ctr" rtl="0" fontAlgn="base">
              <a:spcBef>
                <a:spcPct val="0"/>
              </a:spcBef>
              <a:spcAft>
                <a:spcPct val="0"/>
              </a:spcAft>
              <a:defRPr sz="4400">
                <a:solidFill>
                  <a:srgbClr val="0070C0"/>
                </a:solidFill>
                <a:latin typeface="HelveticaNeueLT Std Cn" pitchFamily="34" charset="0"/>
              </a:defRPr>
            </a:lvl8pPr>
            <a:lvl9pPr marL="1828800" algn="ctr" rtl="0" fontAlgn="base">
              <a:spcBef>
                <a:spcPct val="0"/>
              </a:spcBef>
              <a:spcAft>
                <a:spcPct val="0"/>
              </a:spcAft>
              <a:defRPr sz="4400">
                <a:solidFill>
                  <a:srgbClr val="0070C0"/>
                </a:solidFill>
                <a:latin typeface="HelveticaNeueLT Std Cn" pitchFamily="34" charset="0"/>
              </a:defRPr>
            </a:lvl9pPr>
          </a:lstStyle>
          <a:p>
            <a:r>
              <a:rPr lang="en-US" sz="4000"/>
              <a:t>retention hyperkeratosis</a:t>
            </a:r>
          </a:p>
        </p:txBody>
      </p:sp>
    </p:spTree>
    <p:extLst>
      <p:ext uri="{BB962C8B-B14F-4D97-AF65-F5344CB8AC3E}">
        <p14:creationId xmlns:p14="http://schemas.microsoft.com/office/powerpoint/2010/main" val="4291082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52384" y="1580804"/>
            <a:ext cx="5100965" cy="440435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609600" y="1641568"/>
            <a:ext cx="5799165" cy="4622804"/>
          </a:xfrm>
          <a:prstGeom prst="rect">
            <a:avLst/>
          </a:prstGeom>
        </p:spPr>
        <p:txBody>
          <a:bodyPr wrap="square">
            <a:spAutoFit/>
          </a:bodyPr>
          <a:lstStyle/>
          <a:p>
            <a:pPr marL="342900" indent="-342900" eaLnBrk="0" hangingPunct="0">
              <a:spcBef>
                <a:spcPct val="20000"/>
              </a:spcBef>
              <a:buClr>
                <a:srgbClr val="0087AE"/>
              </a:buClr>
              <a:buFont typeface="Arial" charset="0"/>
              <a:buChar char="•"/>
            </a:pPr>
            <a:r>
              <a:rPr lang="en-US" sz="3200">
                <a:solidFill>
                  <a:srgbClr val="5B6770"/>
                </a:solidFill>
                <a:latin typeface="HelveticaNeueLT Std Lt" panose="020B0403020202020204" pitchFamily="34" charset="0"/>
                <a:ea typeface="Arial Unicode MS" pitchFamily="34" charset="-128"/>
                <a:cs typeface="Arial" pitchFamily="34" charset="0"/>
              </a:rPr>
              <a:t>Hydroxy Acids</a:t>
            </a:r>
          </a:p>
          <a:p>
            <a:pPr marL="342900" indent="-342900" eaLnBrk="0" hangingPunct="0">
              <a:spcBef>
                <a:spcPct val="20000"/>
              </a:spcBef>
              <a:buClr>
                <a:srgbClr val="0087AE"/>
              </a:buClr>
              <a:buFont typeface="Arial" charset="0"/>
              <a:buChar char="•"/>
            </a:pPr>
            <a:r>
              <a:rPr lang="en-US" sz="3200">
                <a:solidFill>
                  <a:srgbClr val="5B6770"/>
                </a:solidFill>
                <a:latin typeface="HelveticaNeueLT Std Lt" panose="020B0403020202020204" pitchFamily="34" charset="0"/>
                <a:ea typeface="Arial Unicode MS" pitchFamily="34" charset="-128"/>
                <a:cs typeface="Arial" pitchFamily="34" charset="0"/>
              </a:rPr>
              <a:t>Sulfur</a:t>
            </a:r>
          </a:p>
          <a:p>
            <a:pPr marL="342900" indent="-342900" eaLnBrk="0" hangingPunct="0">
              <a:spcBef>
                <a:spcPct val="20000"/>
              </a:spcBef>
              <a:buClr>
                <a:srgbClr val="0087AE"/>
              </a:buClr>
              <a:buFont typeface="Arial" charset="0"/>
              <a:buChar char="•"/>
            </a:pPr>
            <a:r>
              <a:rPr lang="en-US" sz="3200">
                <a:solidFill>
                  <a:srgbClr val="5B6770"/>
                </a:solidFill>
                <a:latin typeface="HelveticaNeueLT Std Lt" panose="020B0403020202020204" pitchFamily="34" charset="0"/>
                <a:ea typeface="Arial Unicode MS" pitchFamily="34" charset="-128"/>
                <a:cs typeface="Arial" pitchFamily="34" charset="0"/>
              </a:rPr>
              <a:t>Enzymes</a:t>
            </a:r>
          </a:p>
          <a:p>
            <a:pPr marL="342900" indent="-342900" eaLnBrk="0" hangingPunct="0">
              <a:spcBef>
                <a:spcPct val="20000"/>
              </a:spcBef>
              <a:buClr>
                <a:srgbClr val="0087AE"/>
              </a:buClr>
              <a:buFont typeface="Arial" charset="0"/>
              <a:buChar char="•"/>
            </a:pPr>
            <a:r>
              <a:rPr lang="en-US" sz="3200">
                <a:solidFill>
                  <a:srgbClr val="5B6770"/>
                </a:solidFill>
                <a:latin typeface="HelveticaNeueLT Std Lt" panose="020B0403020202020204" pitchFamily="34" charset="0"/>
                <a:ea typeface="Arial Unicode MS" pitchFamily="34" charset="-128"/>
                <a:cs typeface="Arial" pitchFamily="34" charset="0"/>
              </a:rPr>
              <a:t>Retinoids</a:t>
            </a:r>
          </a:p>
          <a:p>
            <a:pPr marL="342900" indent="-342900" eaLnBrk="0" hangingPunct="0">
              <a:spcBef>
                <a:spcPct val="20000"/>
              </a:spcBef>
              <a:buClr>
                <a:srgbClr val="0087AE"/>
              </a:buClr>
              <a:buFont typeface="Arial" charset="0"/>
              <a:buChar char="•"/>
            </a:pPr>
            <a:r>
              <a:rPr lang="en-US" sz="3200">
                <a:solidFill>
                  <a:srgbClr val="5B6770"/>
                </a:solidFill>
                <a:latin typeface="HelveticaNeueLT Std Lt" panose="020B0403020202020204" pitchFamily="34" charset="0"/>
                <a:ea typeface="Arial Unicode MS" pitchFamily="34" charset="-128"/>
                <a:cs typeface="Arial" pitchFamily="34" charset="0"/>
              </a:rPr>
              <a:t>Potassium Azeloyl Diglycinate</a:t>
            </a:r>
          </a:p>
          <a:p>
            <a:pPr marL="342900" indent="-342900" eaLnBrk="0" hangingPunct="0">
              <a:spcBef>
                <a:spcPct val="20000"/>
              </a:spcBef>
              <a:buClr>
                <a:srgbClr val="0087AE"/>
              </a:buClr>
              <a:buFont typeface="Arial" charset="0"/>
              <a:buChar char="•"/>
            </a:pPr>
            <a:r>
              <a:rPr lang="en-US" sz="3200">
                <a:solidFill>
                  <a:srgbClr val="5B6770"/>
                </a:solidFill>
                <a:latin typeface="HelveticaNeueLT Std Lt" panose="020B0403020202020204" pitchFamily="34" charset="0"/>
                <a:ea typeface="Arial Unicode MS" pitchFamily="34" charset="-128"/>
                <a:cs typeface="Arial" pitchFamily="34" charset="0"/>
              </a:rPr>
              <a:t>Bambusa Arundinacea (Bamboo) Stem Extract</a:t>
            </a:r>
          </a:p>
          <a:p>
            <a:pPr marL="342900" indent="-342900" eaLnBrk="0" hangingPunct="0">
              <a:spcBef>
                <a:spcPct val="20000"/>
              </a:spcBef>
              <a:buClr>
                <a:srgbClr val="0087AE"/>
              </a:buClr>
              <a:buFont typeface="Arial" charset="0"/>
              <a:buChar char="•"/>
            </a:pPr>
            <a:r>
              <a:rPr lang="en-US" sz="3200">
                <a:solidFill>
                  <a:srgbClr val="5B6770"/>
                </a:solidFill>
                <a:latin typeface="HelveticaNeueLT Std Lt" panose="020B0403020202020204" pitchFamily="34" charset="0"/>
                <a:ea typeface="Arial Unicode MS" pitchFamily="34" charset="-128"/>
                <a:cs typeface="Arial" pitchFamily="34" charset="0"/>
              </a:rPr>
              <a:t>Maris (Sea Silt) Extract</a:t>
            </a:r>
          </a:p>
        </p:txBody>
      </p:sp>
      <p:sp>
        <p:nvSpPr>
          <p:cNvPr id="3" name="Title 2">
            <a:extLst>
              <a:ext uri="{FF2B5EF4-FFF2-40B4-BE49-F238E27FC236}">
                <a16:creationId xmlns:a16="http://schemas.microsoft.com/office/drawing/2014/main" id="{9322EBC5-94A4-4484-9041-39ABADFE60B9}"/>
              </a:ext>
            </a:extLst>
          </p:cNvPr>
          <p:cNvSpPr>
            <a:spLocks noGrp="1"/>
          </p:cNvSpPr>
          <p:nvPr>
            <p:ph type="title"/>
          </p:nvPr>
        </p:nvSpPr>
        <p:spPr/>
        <p:txBody>
          <a:bodyPr/>
          <a:lstStyle/>
          <a:p>
            <a:r>
              <a:rPr lang="en-US"/>
              <a:t>ingredients for cell proliferation </a:t>
            </a:r>
          </a:p>
        </p:txBody>
      </p:sp>
    </p:spTree>
    <p:extLst>
      <p:ext uri="{BB962C8B-B14F-4D97-AF65-F5344CB8AC3E}">
        <p14:creationId xmlns:p14="http://schemas.microsoft.com/office/powerpoint/2010/main" val="957855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59" r="90" b="3"/>
          <a:stretch/>
        </p:blipFill>
        <p:spPr>
          <a:xfrm>
            <a:off x="6709558" y="-40578"/>
            <a:ext cx="5482442" cy="6898578"/>
          </a:xfrm>
          <a:prstGeom prst="rect">
            <a:avLst/>
          </a:prstGeom>
          <a:effectLst/>
        </p:spPr>
      </p:pic>
      <p:sp>
        <p:nvSpPr>
          <p:cNvPr id="3" name="Content Placeholder 2"/>
          <p:cNvSpPr>
            <a:spLocks noGrp="1"/>
          </p:cNvSpPr>
          <p:nvPr>
            <p:ph idx="1"/>
          </p:nvPr>
        </p:nvSpPr>
        <p:spPr>
          <a:xfrm>
            <a:off x="712519" y="1982801"/>
            <a:ext cx="5284519" cy="2892398"/>
          </a:xfrm>
        </p:spPr>
        <p:txBody>
          <a:bodyPr>
            <a:normAutofit/>
          </a:bodyPr>
          <a:lstStyle/>
          <a:p>
            <a:pPr>
              <a:lnSpc>
                <a:spcPct val="100000"/>
              </a:lnSpc>
            </a:pPr>
            <a:r>
              <a:rPr lang="en-US" sz="3200"/>
              <a:t>Propionibacterium acnes – </a:t>
            </a:r>
            <a:r>
              <a:rPr lang="en-US" sz="3200">
                <a:solidFill>
                  <a:srgbClr val="0087AE"/>
                </a:solidFill>
              </a:rPr>
              <a:t>P. acnes</a:t>
            </a:r>
          </a:p>
          <a:p>
            <a:pPr>
              <a:lnSpc>
                <a:spcPct val="100000"/>
              </a:lnSpc>
            </a:pPr>
            <a:r>
              <a:rPr lang="en-US" sz="3200"/>
              <a:t>Good vs. bad</a:t>
            </a:r>
          </a:p>
          <a:p>
            <a:pPr>
              <a:lnSpc>
                <a:spcPct val="100000"/>
              </a:lnSpc>
            </a:pPr>
            <a:r>
              <a:rPr lang="en-US" sz="3200"/>
              <a:t>Biofilm clusters and colonies</a:t>
            </a:r>
          </a:p>
        </p:txBody>
      </p:sp>
      <p:sp>
        <p:nvSpPr>
          <p:cNvPr id="5" name="Title 4">
            <a:extLst>
              <a:ext uri="{FF2B5EF4-FFF2-40B4-BE49-F238E27FC236}">
                <a16:creationId xmlns:a16="http://schemas.microsoft.com/office/drawing/2014/main" id="{38DDD61A-0624-4C5A-A146-419382226A74}"/>
              </a:ext>
            </a:extLst>
          </p:cNvPr>
          <p:cNvSpPr>
            <a:spLocks noGrp="1"/>
          </p:cNvSpPr>
          <p:nvPr>
            <p:ph type="title"/>
          </p:nvPr>
        </p:nvSpPr>
        <p:spPr>
          <a:xfrm>
            <a:off x="0" y="89695"/>
            <a:ext cx="6709558" cy="1143000"/>
          </a:xfrm>
        </p:spPr>
        <p:txBody>
          <a:bodyPr/>
          <a:lstStyle/>
          <a:p>
            <a:r>
              <a:rPr lang="en-US"/>
              <a:t>bacteria</a:t>
            </a:r>
          </a:p>
        </p:txBody>
      </p:sp>
    </p:spTree>
    <p:extLst>
      <p:ext uri="{BB962C8B-B14F-4D97-AF65-F5344CB8AC3E}">
        <p14:creationId xmlns:p14="http://schemas.microsoft.com/office/powerpoint/2010/main" val="343724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06C094-C98C-4BAF-B2E0-6B5967EB4ACD}"/>
              </a:ext>
            </a:extLst>
          </p:cNvPr>
          <p:cNvSpPr>
            <a:spLocks noGrp="1"/>
          </p:cNvSpPr>
          <p:nvPr>
            <p:ph type="ctrTitle"/>
          </p:nvPr>
        </p:nvSpPr>
        <p:spPr/>
        <p:txBody>
          <a:bodyPr anchor="ctr">
            <a:noAutofit/>
          </a:bodyPr>
          <a:lstStyle/>
          <a:p>
            <a:r>
              <a:rPr lang="en-US"/>
              <a:t>M</a:t>
            </a:r>
            <a:r>
              <a:rPr lang="en-US">
                <a:solidFill>
                  <a:srgbClr val="0087AE"/>
                </a:solidFill>
              </a:rPr>
              <a:t>odule 4</a:t>
            </a:r>
          </a:p>
        </p:txBody>
      </p:sp>
      <p:sp>
        <p:nvSpPr>
          <p:cNvPr id="2" name="Subtitle 1">
            <a:extLst>
              <a:ext uri="{FF2B5EF4-FFF2-40B4-BE49-F238E27FC236}">
                <a16:creationId xmlns:a16="http://schemas.microsoft.com/office/drawing/2014/main" id="{488334C7-1669-4C84-8350-2C54CADB9245}"/>
              </a:ext>
            </a:extLst>
          </p:cNvPr>
          <p:cNvSpPr>
            <a:spLocks noGrp="1"/>
          </p:cNvSpPr>
          <p:nvPr>
            <p:ph type="subTitle" idx="1"/>
          </p:nvPr>
        </p:nvSpPr>
        <p:spPr>
          <a:xfrm>
            <a:off x="1392702" y="3886200"/>
            <a:ext cx="9650436" cy="1752600"/>
          </a:xfrm>
        </p:spPr>
        <p:txBody>
          <a:bodyPr/>
          <a:lstStyle/>
          <a:p>
            <a:r>
              <a:rPr lang="en-US"/>
              <a:t>Non-infectious and infectious skin disorders </a:t>
            </a:r>
          </a:p>
          <a:p>
            <a:r>
              <a:rPr lang="en-US"/>
              <a:t>Acne Types</a:t>
            </a:r>
          </a:p>
          <a:p>
            <a:endParaRPr lang="en-US"/>
          </a:p>
        </p:txBody>
      </p:sp>
    </p:spTree>
    <p:extLst>
      <p:ext uri="{BB962C8B-B14F-4D97-AF65-F5344CB8AC3E}">
        <p14:creationId xmlns:p14="http://schemas.microsoft.com/office/powerpoint/2010/main" val="3739009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a:srcRect l="12625" r="9650" b="-2"/>
          <a:stretch/>
        </p:blipFill>
        <p:spPr>
          <a:xfrm>
            <a:off x="1044391" y="1618264"/>
            <a:ext cx="4647446" cy="4888632"/>
          </a:xfrm>
          <a:prstGeom prst="rect">
            <a:avLst/>
          </a:prstGeom>
        </p:spPr>
      </p:pic>
      <p:sp>
        <p:nvSpPr>
          <p:cNvPr id="8" name="Content Placeholder 7"/>
          <p:cNvSpPr>
            <a:spLocks noGrp="1"/>
          </p:cNvSpPr>
          <p:nvPr>
            <p:ph idx="1"/>
          </p:nvPr>
        </p:nvSpPr>
        <p:spPr>
          <a:xfrm>
            <a:off x="6500165" y="1945055"/>
            <a:ext cx="4493417" cy="4235049"/>
          </a:xfrm>
        </p:spPr>
        <p:txBody>
          <a:bodyPr anchor="ctr">
            <a:normAutofit/>
          </a:bodyPr>
          <a:lstStyle/>
          <a:p>
            <a:pPr marL="342900" indent="-342900" eaLnBrk="0" hangingPunct="0">
              <a:spcBef>
                <a:spcPct val="20000"/>
              </a:spcBef>
              <a:buFont typeface="Arial" charset="0"/>
              <a:buChar char="•"/>
            </a:pPr>
            <a:r>
              <a:rPr lang="en-US" sz="3200">
                <a:ea typeface="Arial Unicode MS" pitchFamily="34" charset="-128"/>
                <a:cs typeface="Arial" pitchFamily="34" charset="0"/>
              </a:rPr>
              <a:t>Colloidal Silver</a:t>
            </a:r>
          </a:p>
          <a:p>
            <a:pPr marL="342900" indent="-342900" eaLnBrk="0" hangingPunct="0">
              <a:spcBef>
                <a:spcPct val="20000"/>
              </a:spcBef>
              <a:buFont typeface="Arial" charset="0"/>
              <a:buChar char="•"/>
            </a:pPr>
            <a:r>
              <a:rPr lang="en-US" sz="3200">
                <a:ea typeface="Arial Unicode MS" pitchFamily="34" charset="-128"/>
                <a:cs typeface="Arial" pitchFamily="34" charset="0"/>
              </a:rPr>
              <a:t>Lactobacillus Ferment</a:t>
            </a:r>
          </a:p>
          <a:p>
            <a:pPr marL="342900" indent="-342900" eaLnBrk="0" hangingPunct="0">
              <a:spcBef>
                <a:spcPct val="20000"/>
              </a:spcBef>
              <a:buFont typeface="Arial" charset="0"/>
              <a:buChar char="•"/>
            </a:pPr>
            <a:r>
              <a:rPr lang="en-US" sz="3200">
                <a:ea typeface="Arial Unicode MS" pitchFamily="34" charset="-128"/>
                <a:cs typeface="Arial" pitchFamily="34" charset="0"/>
              </a:rPr>
              <a:t>Benzoyl Peroxide</a:t>
            </a:r>
          </a:p>
          <a:p>
            <a:pPr marL="342900" indent="-342900" eaLnBrk="0" hangingPunct="0">
              <a:spcBef>
                <a:spcPct val="20000"/>
              </a:spcBef>
              <a:buFont typeface="Arial" charset="0"/>
              <a:buChar char="•"/>
            </a:pPr>
            <a:r>
              <a:rPr lang="en-US" sz="3200">
                <a:ea typeface="Arial Unicode MS" pitchFamily="34" charset="-128"/>
                <a:cs typeface="Arial" pitchFamily="34" charset="0"/>
              </a:rPr>
              <a:t>Tea Tree</a:t>
            </a:r>
          </a:p>
          <a:p>
            <a:pPr marL="342900" indent="-342900" eaLnBrk="0" hangingPunct="0">
              <a:spcBef>
                <a:spcPct val="20000"/>
              </a:spcBef>
              <a:buFont typeface="Arial" charset="0"/>
              <a:buChar char="•"/>
            </a:pPr>
            <a:r>
              <a:rPr lang="en-US" sz="3200"/>
              <a:t>Cinnamon Bark</a:t>
            </a:r>
          </a:p>
          <a:p>
            <a:pPr marL="342900" indent="-342900" eaLnBrk="0" hangingPunct="0">
              <a:spcBef>
                <a:spcPct val="20000"/>
              </a:spcBef>
              <a:buFont typeface="Arial" charset="0"/>
              <a:buChar char="•"/>
            </a:pPr>
            <a:r>
              <a:rPr lang="en-US" sz="3200">
                <a:ea typeface="Arial Unicode MS" pitchFamily="34" charset="-128"/>
                <a:cs typeface="Arial" pitchFamily="34" charset="0"/>
              </a:rPr>
              <a:t>Spirea </a:t>
            </a:r>
            <a:r>
              <a:rPr lang="en-US" sz="3200" err="1">
                <a:ea typeface="Arial Unicode MS" pitchFamily="34" charset="-128"/>
                <a:cs typeface="Arial" pitchFamily="34" charset="0"/>
              </a:rPr>
              <a:t>Ulmaria</a:t>
            </a:r>
            <a:endParaRPr lang="en-US" sz="3200">
              <a:ea typeface="Arial Unicode MS" pitchFamily="34" charset="-128"/>
              <a:cs typeface="Arial" pitchFamily="34" charset="0"/>
            </a:endParaRPr>
          </a:p>
          <a:p>
            <a:pPr marL="342900" indent="-342900" eaLnBrk="0" hangingPunct="0">
              <a:spcBef>
                <a:spcPct val="20000"/>
              </a:spcBef>
              <a:buFont typeface="Arial" charset="0"/>
              <a:buChar char="•"/>
            </a:pPr>
            <a:r>
              <a:rPr lang="en-US" sz="3200">
                <a:ea typeface="Arial Unicode MS" pitchFamily="34" charset="-128"/>
                <a:cs typeface="Arial" pitchFamily="34" charset="0"/>
              </a:rPr>
              <a:t>Japanese Knotweed</a:t>
            </a:r>
          </a:p>
        </p:txBody>
      </p:sp>
      <p:sp>
        <p:nvSpPr>
          <p:cNvPr id="3" name="Title 2">
            <a:extLst>
              <a:ext uri="{FF2B5EF4-FFF2-40B4-BE49-F238E27FC236}">
                <a16:creationId xmlns:a16="http://schemas.microsoft.com/office/drawing/2014/main" id="{68686E65-1486-47D6-93D4-4B43E71AA1AD}"/>
              </a:ext>
            </a:extLst>
          </p:cNvPr>
          <p:cNvSpPr>
            <a:spLocks noGrp="1"/>
          </p:cNvSpPr>
          <p:nvPr>
            <p:ph type="title"/>
          </p:nvPr>
        </p:nvSpPr>
        <p:spPr>
          <a:xfrm>
            <a:off x="0" y="89695"/>
            <a:ext cx="12192000" cy="1143000"/>
          </a:xfrm>
        </p:spPr>
        <p:txBody>
          <a:bodyPr/>
          <a:lstStyle/>
          <a:p>
            <a:r>
              <a:rPr lang="en-US"/>
              <a:t>ingredients to control bacteria</a:t>
            </a:r>
          </a:p>
        </p:txBody>
      </p:sp>
    </p:spTree>
    <p:extLst>
      <p:ext uri="{BB962C8B-B14F-4D97-AF65-F5344CB8AC3E}">
        <p14:creationId xmlns:p14="http://schemas.microsoft.com/office/powerpoint/2010/main" val="3616299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ebaceous%2520gland%2520basal%2520cells"/>
          <p:cNvPicPr>
            <a:picLocks noChangeAspect="1" noChangeArrowheads="1"/>
          </p:cNvPicPr>
          <p:nvPr/>
        </p:nvPicPr>
        <p:blipFill rotWithShape="1">
          <a:blip r:embed="rId3">
            <a:extLst>
              <a:ext uri="{28A0092B-C50C-407E-A947-70E740481C1C}">
                <a14:useLocalDpi xmlns:a14="http://schemas.microsoft.com/office/drawing/2010/main" val="0"/>
              </a:ext>
            </a:extLst>
          </a:blip>
          <a:srcRect l="962" t="-1" r="1111" b="-1"/>
          <a:stretch/>
        </p:blipFill>
        <p:spPr bwMode="auto">
          <a:xfrm>
            <a:off x="6364587" y="-100208"/>
            <a:ext cx="7143595" cy="69581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221966" y="1637003"/>
            <a:ext cx="6008327" cy="4969438"/>
          </a:xfrm>
        </p:spPr>
        <p:txBody>
          <a:bodyPr anchor="ctr">
            <a:normAutofit/>
          </a:bodyPr>
          <a:lstStyle/>
          <a:p>
            <a:r>
              <a:rPr lang="en-US" sz="3200"/>
              <a:t>Under the influence of testosterone</a:t>
            </a:r>
          </a:p>
          <a:p>
            <a:r>
              <a:rPr lang="en-US" sz="3200"/>
              <a:t>Reacts with 5-alpha reductase</a:t>
            </a:r>
          </a:p>
          <a:p>
            <a:r>
              <a:rPr lang="en-US" sz="3200"/>
              <a:t>Thicker, stickier sebum in acneic skin</a:t>
            </a:r>
          </a:p>
          <a:p>
            <a:r>
              <a:rPr lang="en-US" sz="3200"/>
              <a:t>Sebum is rich in waxes and esters that provide a favorable environment for bacteria to flourish</a:t>
            </a:r>
          </a:p>
        </p:txBody>
      </p:sp>
      <p:sp>
        <p:nvSpPr>
          <p:cNvPr id="2" name="Title 1">
            <a:extLst>
              <a:ext uri="{FF2B5EF4-FFF2-40B4-BE49-F238E27FC236}">
                <a16:creationId xmlns:a16="http://schemas.microsoft.com/office/drawing/2014/main" id="{D15BE219-F4AA-4051-935B-E8E7EBA7E216}"/>
              </a:ext>
            </a:extLst>
          </p:cNvPr>
          <p:cNvSpPr>
            <a:spLocks noGrp="1"/>
          </p:cNvSpPr>
          <p:nvPr>
            <p:ph type="title"/>
          </p:nvPr>
        </p:nvSpPr>
        <p:spPr>
          <a:xfrm>
            <a:off x="-1" y="0"/>
            <a:ext cx="6364587" cy="1351448"/>
          </a:xfrm>
        </p:spPr>
        <p:txBody>
          <a:bodyPr/>
          <a:lstStyle/>
          <a:p>
            <a:r>
              <a:rPr lang="en-US"/>
              <a:t>the sebaceous gland </a:t>
            </a:r>
          </a:p>
        </p:txBody>
      </p:sp>
    </p:spTree>
    <p:extLst>
      <p:ext uri="{BB962C8B-B14F-4D97-AF65-F5344CB8AC3E}">
        <p14:creationId xmlns:p14="http://schemas.microsoft.com/office/powerpoint/2010/main" val="3682271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sebum02_gde"/>
          <p:cNvPicPr>
            <a:picLocks noChangeAspect="1"/>
          </p:cNvPicPr>
          <p:nvPr/>
        </p:nvPicPr>
        <p:blipFill rotWithShape="1">
          <a:blip r:embed="rId3"/>
          <a:srcRect l="32436" t="1" r="4335" b="1"/>
          <a:stretch/>
        </p:blipFill>
        <p:spPr>
          <a:xfrm>
            <a:off x="7859805" y="1347318"/>
            <a:ext cx="4332195" cy="5510682"/>
          </a:xfrm>
          <a:prstGeom prst="rect">
            <a:avLst/>
          </a:prstGeom>
          <a:effectLst/>
        </p:spPr>
      </p:pic>
      <p:sp>
        <p:nvSpPr>
          <p:cNvPr id="8" name="Content Placeholder 7"/>
          <p:cNvSpPr>
            <a:spLocks noGrp="1"/>
          </p:cNvSpPr>
          <p:nvPr>
            <p:ph idx="1"/>
          </p:nvPr>
        </p:nvSpPr>
        <p:spPr>
          <a:xfrm>
            <a:off x="773723" y="1442503"/>
            <a:ext cx="6330461" cy="5327574"/>
          </a:xfrm>
        </p:spPr>
        <p:txBody>
          <a:bodyPr anchor="ctr">
            <a:normAutofit/>
          </a:bodyPr>
          <a:lstStyle/>
          <a:p>
            <a:pPr marL="342900" indent="-342900" eaLnBrk="0" hangingPunct="0">
              <a:spcBef>
                <a:spcPts val="0"/>
              </a:spcBef>
              <a:buFont typeface="Arial" charset="0"/>
              <a:buChar char="•"/>
            </a:pPr>
            <a:r>
              <a:rPr lang="en-US" sz="3200" err="1">
                <a:ea typeface="Arial Unicode MS" pitchFamily="34" charset="-128"/>
                <a:cs typeface="Arial" pitchFamily="34" charset="0"/>
              </a:rPr>
              <a:t>Nordihydroguaiaretic</a:t>
            </a:r>
            <a:r>
              <a:rPr lang="en-US" sz="3200">
                <a:ea typeface="Arial Unicode MS" pitchFamily="34" charset="-128"/>
                <a:cs typeface="Arial" pitchFamily="34" charset="0"/>
              </a:rPr>
              <a:t> Acid</a:t>
            </a:r>
          </a:p>
          <a:p>
            <a:pPr marL="342900" indent="-342900" eaLnBrk="0" hangingPunct="0">
              <a:spcBef>
                <a:spcPts val="0"/>
              </a:spcBef>
              <a:buFont typeface="Arial" charset="0"/>
              <a:buChar char="•"/>
            </a:pPr>
            <a:r>
              <a:rPr lang="en-US" sz="3200" err="1">
                <a:ea typeface="Arial Unicode MS" pitchFamily="34" charset="-128"/>
                <a:cs typeface="Arial" pitchFamily="34" charset="0"/>
              </a:rPr>
              <a:t>Niacinamide</a:t>
            </a:r>
            <a:endParaRPr lang="en-US" sz="3200">
              <a:ea typeface="Arial Unicode MS" pitchFamily="34" charset="-128"/>
              <a:cs typeface="Arial" pitchFamily="34" charset="0"/>
            </a:endParaRPr>
          </a:p>
          <a:p>
            <a:pPr marL="342900" indent="-342900" eaLnBrk="0" hangingPunct="0">
              <a:spcBef>
                <a:spcPts val="0"/>
              </a:spcBef>
              <a:buFont typeface="Arial" charset="0"/>
              <a:buChar char="•"/>
            </a:pPr>
            <a:r>
              <a:rPr lang="en-US" sz="3200">
                <a:ea typeface="Arial Unicode MS" pitchFamily="34" charset="-128"/>
                <a:cs typeface="Arial" pitchFamily="34" charset="0"/>
              </a:rPr>
              <a:t>Retinoic Acid</a:t>
            </a:r>
          </a:p>
          <a:p>
            <a:pPr marL="342900" indent="-342900" eaLnBrk="0" hangingPunct="0">
              <a:spcBef>
                <a:spcPts val="0"/>
              </a:spcBef>
              <a:buFont typeface="Arial" charset="0"/>
              <a:buChar char="•"/>
            </a:pPr>
            <a:r>
              <a:rPr lang="en-US" sz="3200">
                <a:ea typeface="Arial Unicode MS" pitchFamily="34" charset="-128"/>
                <a:cs typeface="Arial" pitchFamily="34" charset="0"/>
              </a:rPr>
              <a:t>Zinc Gluconate</a:t>
            </a:r>
          </a:p>
          <a:p>
            <a:pPr marL="342900" indent="-342900" eaLnBrk="0" hangingPunct="0">
              <a:spcBef>
                <a:spcPts val="0"/>
              </a:spcBef>
              <a:buFont typeface="Arial" charset="0"/>
              <a:buChar char="•"/>
            </a:pPr>
            <a:r>
              <a:rPr lang="en-US" sz="3200">
                <a:ea typeface="Arial Unicode MS" pitchFamily="34" charset="-128"/>
                <a:cs typeface="Arial" pitchFamily="34" charset="0"/>
              </a:rPr>
              <a:t>Caffeine</a:t>
            </a:r>
          </a:p>
          <a:p>
            <a:pPr marL="342900" indent="-342900" eaLnBrk="0" hangingPunct="0">
              <a:spcBef>
                <a:spcPts val="0"/>
              </a:spcBef>
              <a:buFont typeface="Arial" charset="0"/>
              <a:buChar char="•"/>
            </a:pPr>
            <a:r>
              <a:rPr lang="en-US" sz="3200">
                <a:ea typeface="Arial Unicode MS" pitchFamily="34" charset="-128"/>
                <a:cs typeface="Arial" pitchFamily="34" charset="0"/>
              </a:rPr>
              <a:t>Lentil Seed Extract</a:t>
            </a:r>
          </a:p>
          <a:p>
            <a:pPr marL="342900" indent="-342900" eaLnBrk="0" hangingPunct="0">
              <a:spcBef>
                <a:spcPts val="0"/>
              </a:spcBef>
              <a:buFont typeface="Arial" charset="0"/>
              <a:buChar char="•"/>
            </a:pPr>
            <a:r>
              <a:rPr lang="en-US" sz="3200">
                <a:ea typeface="Arial Unicode MS" pitchFamily="34" charset="-128"/>
                <a:cs typeface="Arial" pitchFamily="34" charset="0"/>
              </a:rPr>
              <a:t>African Whitewood Bark Extract</a:t>
            </a:r>
          </a:p>
          <a:p>
            <a:pPr marL="342900" indent="-342900" eaLnBrk="0" hangingPunct="0">
              <a:spcBef>
                <a:spcPts val="0"/>
              </a:spcBef>
              <a:buFont typeface="Arial" charset="0"/>
              <a:buChar char="•"/>
            </a:pPr>
            <a:r>
              <a:rPr lang="en-US" sz="3200">
                <a:ea typeface="Arial Unicode MS" pitchFamily="34" charset="-128"/>
                <a:cs typeface="Arial" pitchFamily="34" charset="0"/>
              </a:rPr>
              <a:t>Green Tea</a:t>
            </a:r>
          </a:p>
          <a:p>
            <a:pPr marL="342900" indent="-342900" eaLnBrk="0" hangingPunct="0">
              <a:spcBef>
                <a:spcPts val="0"/>
              </a:spcBef>
              <a:buFont typeface="Arial" charset="0"/>
              <a:buChar char="•"/>
            </a:pPr>
            <a:r>
              <a:rPr lang="en-US" sz="3200">
                <a:ea typeface="Arial Unicode MS" pitchFamily="34" charset="-128"/>
                <a:cs typeface="Arial" pitchFamily="34" charset="0"/>
              </a:rPr>
              <a:t>Activated </a:t>
            </a:r>
            <a:r>
              <a:rPr lang="en-US" sz="3200" err="1">
                <a:ea typeface="Arial Unicode MS" pitchFamily="34" charset="-128"/>
                <a:cs typeface="Arial" pitchFamily="34" charset="0"/>
              </a:rPr>
              <a:t>Binchotan</a:t>
            </a:r>
            <a:r>
              <a:rPr lang="en-US" sz="3200">
                <a:ea typeface="Arial Unicode MS" pitchFamily="34" charset="-128"/>
                <a:cs typeface="Arial" pitchFamily="34" charset="0"/>
              </a:rPr>
              <a:t> Charcoal</a:t>
            </a:r>
          </a:p>
        </p:txBody>
      </p:sp>
      <p:sp>
        <p:nvSpPr>
          <p:cNvPr id="3" name="Title 2">
            <a:extLst>
              <a:ext uri="{FF2B5EF4-FFF2-40B4-BE49-F238E27FC236}">
                <a16:creationId xmlns:a16="http://schemas.microsoft.com/office/drawing/2014/main" id="{DE897447-B545-43EF-AF08-49B269D8A78E}"/>
              </a:ext>
            </a:extLst>
          </p:cNvPr>
          <p:cNvSpPr>
            <a:spLocks noGrp="1"/>
          </p:cNvSpPr>
          <p:nvPr>
            <p:ph type="title"/>
          </p:nvPr>
        </p:nvSpPr>
        <p:spPr/>
        <p:txBody>
          <a:bodyPr/>
          <a:lstStyle/>
          <a:p>
            <a:r>
              <a:rPr lang="en-US"/>
              <a:t>ingredients to reduce sebum </a:t>
            </a:r>
          </a:p>
        </p:txBody>
      </p:sp>
    </p:spTree>
    <p:extLst>
      <p:ext uri="{BB962C8B-B14F-4D97-AF65-F5344CB8AC3E}">
        <p14:creationId xmlns:p14="http://schemas.microsoft.com/office/powerpoint/2010/main" val="552378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srcRect l="3750" t="18670" r="7292" b="22268"/>
          <a:stretch/>
        </p:blipFill>
        <p:spPr>
          <a:xfrm>
            <a:off x="0" y="-381959"/>
            <a:ext cx="12210727" cy="5432079"/>
          </a:xfrm>
          <a:prstGeom prst="rect">
            <a:avLst/>
          </a:prstGeom>
        </p:spPr>
      </p:pic>
      <p:sp>
        <p:nvSpPr>
          <p:cNvPr id="2" name="Title 1"/>
          <p:cNvSpPr>
            <a:spLocks noGrp="1"/>
          </p:cNvSpPr>
          <p:nvPr>
            <p:ph type="ctrTitle"/>
          </p:nvPr>
        </p:nvSpPr>
        <p:spPr>
          <a:xfrm>
            <a:off x="2007948" y="5050119"/>
            <a:ext cx="8176103" cy="1112257"/>
          </a:xfrm>
          <a:noFill/>
        </p:spPr>
        <p:txBody>
          <a:bodyPr>
            <a:normAutofit/>
          </a:bodyPr>
          <a:lstStyle/>
          <a:p>
            <a:pPr algn="ctr"/>
            <a:r>
              <a:rPr lang="en-US" sz="4400"/>
              <a:t>the inflammatory pathway</a:t>
            </a:r>
          </a:p>
        </p:txBody>
      </p:sp>
      <p:sp>
        <p:nvSpPr>
          <p:cNvPr id="5" name="Subtitle 4"/>
          <p:cNvSpPr>
            <a:spLocks noGrp="1"/>
          </p:cNvSpPr>
          <p:nvPr>
            <p:ph type="subTitle" idx="1"/>
          </p:nvPr>
        </p:nvSpPr>
        <p:spPr>
          <a:xfrm>
            <a:off x="2007948" y="6099658"/>
            <a:ext cx="8176103" cy="758342"/>
          </a:xfrm>
          <a:noFill/>
        </p:spPr>
        <p:txBody>
          <a:bodyPr>
            <a:normAutofit/>
          </a:bodyPr>
          <a:lstStyle/>
          <a:p>
            <a:r>
              <a:rPr lang="en-US" sz="3200"/>
              <a:t>which comes first?</a:t>
            </a:r>
          </a:p>
        </p:txBody>
      </p:sp>
    </p:spTree>
    <p:extLst>
      <p:ext uri="{BB962C8B-B14F-4D97-AF65-F5344CB8AC3E}">
        <p14:creationId xmlns:p14="http://schemas.microsoft.com/office/powerpoint/2010/main" val="1632320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24282" y="2414588"/>
            <a:ext cx="5943436" cy="3400425"/>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t="23333" b="167"/>
          <a:stretch/>
        </p:blipFill>
        <p:spPr>
          <a:xfrm>
            <a:off x="2551789" y="1681893"/>
            <a:ext cx="7088422" cy="4865813"/>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05A3DB44-1455-41EE-A74A-6280AE09CA50}"/>
              </a:ext>
            </a:extLst>
          </p:cNvPr>
          <p:cNvSpPr>
            <a:spLocks noGrp="1"/>
          </p:cNvSpPr>
          <p:nvPr>
            <p:ph type="title"/>
          </p:nvPr>
        </p:nvSpPr>
        <p:spPr>
          <a:xfrm>
            <a:off x="0" y="89695"/>
            <a:ext cx="12192000" cy="1143000"/>
          </a:xfrm>
        </p:spPr>
        <p:txBody>
          <a:bodyPr/>
          <a:lstStyle/>
          <a:p>
            <a:r>
              <a:rPr lang="en-US"/>
              <a:t>types of acne scaring </a:t>
            </a:r>
          </a:p>
        </p:txBody>
      </p:sp>
    </p:spTree>
    <p:extLst>
      <p:ext uri="{BB962C8B-B14F-4D97-AF65-F5344CB8AC3E}">
        <p14:creationId xmlns:p14="http://schemas.microsoft.com/office/powerpoint/2010/main" val="19536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1802685"/>
            <a:ext cx="5399314" cy="4514988"/>
          </a:xfrm>
          <a:prstGeom prst="rect">
            <a:avLst/>
          </a:prstGeom>
        </p:spPr>
        <p:txBody>
          <a:bodyPr wrap="square" anchor="ctr">
            <a:normAutofit/>
          </a:bodyPr>
          <a:lstStyle/>
          <a:p>
            <a:pPr marL="457200" indent="-457200">
              <a:buClr>
                <a:srgbClr val="0087AE"/>
              </a:buClr>
              <a:buFont typeface="Arial" panose="020B0604020202020204" pitchFamily="34" charset="0"/>
              <a:buChar char="•"/>
            </a:pPr>
            <a:r>
              <a:rPr lang="en-US" sz="3200">
                <a:solidFill>
                  <a:srgbClr val="5B6770"/>
                </a:solidFill>
                <a:latin typeface="HelveticaNeueLT Std Lt" panose="020B0403020202020204" pitchFamily="34" charset="0"/>
              </a:rPr>
              <a:t>Niacinamide</a:t>
            </a:r>
          </a:p>
          <a:p>
            <a:pPr marL="457200" indent="-457200">
              <a:buClr>
                <a:srgbClr val="0087AE"/>
              </a:buClr>
              <a:buFont typeface="Arial" panose="020B0604020202020204" pitchFamily="34" charset="0"/>
              <a:buChar char="•"/>
            </a:pPr>
            <a:r>
              <a:rPr lang="en-US" sz="3200">
                <a:solidFill>
                  <a:srgbClr val="5B6770"/>
                </a:solidFill>
                <a:latin typeface="HelveticaNeueLT Std Lt" panose="020B0403020202020204" pitchFamily="34" charset="0"/>
              </a:rPr>
              <a:t>EFAs &amp; Essential Oils</a:t>
            </a:r>
          </a:p>
          <a:p>
            <a:pPr marL="457200" indent="-457200">
              <a:buClr>
                <a:srgbClr val="0087AE"/>
              </a:buClr>
              <a:buFont typeface="Arial" panose="020B0604020202020204" pitchFamily="34" charset="0"/>
              <a:buChar char="•"/>
            </a:pPr>
            <a:r>
              <a:rPr lang="en-US" sz="3200">
                <a:solidFill>
                  <a:srgbClr val="5B6770"/>
                </a:solidFill>
                <a:latin typeface="HelveticaNeueLT Std Lt" panose="020B0403020202020204" pitchFamily="34" charset="0"/>
              </a:rPr>
              <a:t>Vitamin C (MAP)</a:t>
            </a:r>
          </a:p>
          <a:p>
            <a:pPr marL="457200" indent="-457200">
              <a:buClr>
                <a:srgbClr val="0087AE"/>
              </a:buClr>
              <a:buFont typeface="Arial" panose="020B0604020202020204" pitchFamily="34" charset="0"/>
              <a:buChar char="•"/>
            </a:pPr>
            <a:r>
              <a:rPr lang="en-US" sz="3200">
                <a:solidFill>
                  <a:srgbClr val="5B6770"/>
                </a:solidFill>
                <a:latin typeface="HelveticaNeueLT Std Lt" panose="020B0403020202020204" pitchFamily="34" charset="0"/>
              </a:rPr>
              <a:t>Avena Sativa</a:t>
            </a:r>
          </a:p>
          <a:p>
            <a:pPr marL="457200" indent="-457200">
              <a:buClr>
                <a:srgbClr val="0087AE"/>
              </a:buClr>
              <a:buFont typeface="Arial" panose="020B0604020202020204" pitchFamily="34" charset="0"/>
              <a:buChar char="•"/>
            </a:pPr>
            <a:r>
              <a:rPr lang="en-US" sz="3200">
                <a:solidFill>
                  <a:srgbClr val="5B6770"/>
                </a:solidFill>
                <a:latin typeface="HelveticaNeueLT Std Lt" panose="020B0403020202020204" pitchFamily="34" charset="0"/>
              </a:rPr>
              <a:t>Lavender</a:t>
            </a:r>
          </a:p>
          <a:p>
            <a:pPr marL="457200" indent="-457200">
              <a:buClr>
                <a:srgbClr val="0087AE"/>
              </a:buClr>
              <a:buFont typeface="Arial" panose="020B0604020202020204" pitchFamily="34" charset="0"/>
              <a:buChar char="•"/>
            </a:pPr>
            <a:r>
              <a:rPr lang="en-US" sz="3200">
                <a:solidFill>
                  <a:srgbClr val="5B6770"/>
                </a:solidFill>
                <a:latin typeface="HelveticaNeueLT Std Lt" panose="020B0403020202020204" pitchFamily="34" charset="0"/>
              </a:rPr>
              <a:t>Red Hogweed</a:t>
            </a:r>
          </a:p>
          <a:p>
            <a:pPr marL="457200" indent="-457200">
              <a:buClr>
                <a:srgbClr val="0087AE"/>
              </a:buClr>
              <a:buFont typeface="Arial" panose="020B0604020202020204" pitchFamily="34" charset="0"/>
              <a:buChar char="•"/>
            </a:pPr>
            <a:r>
              <a:rPr lang="en-US" sz="3200">
                <a:solidFill>
                  <a:srgbClr val="5B6770"/>
                </a:solidFill>
                <a:latin typeface="HelveticaNeueLT Std Lt" panose="020B0403020202020204" pitchFamily="34" charset="0"/>
              </a:rPr>
              <a:t>Acetyl-Tetrapeptide-15</a:t>
            </a:r>
          </a:p>
          <a:p>
            <a:pPr marL="457200" indent="-457200">
              <a:buClr>
                <a:srgbClr val="0087AE"/>
              </a:buClr>
              <a:buFont typeface="Arial" panose="020B0604020202020204" pitchFamily="34" charset="0"/>
              <a:buChar char="•"/>
            </a:pPr>
            <a:r>
              <a:rPr lang="en-US" sz="3200">
                <a:solidFill>
                  <a:srgbClr val="5B6770"/>
                </a:solidFill>
                <a:latin typeface="HelveticaNeueLT Std Lt" panose="020B0403020202020204" pitchFamily="34" charset="0"/>
              </a:rPr>
              <a:t>Chilean Wild Mint</a:t>
            </a:r>
          </a:p>
        </p:txBody>
      </p:sp>
      <p:pic>
        <p:nvPicPr>
          <p:cNvPr id="7" name="Picture 6"/>
          <p:cNvPicPr>
            <a:picLocks noChangeAspect="1"/>
          </p:cNvPicPr>
          <p:nvPr/>
        </p:nvPicPr>
        <p:blipFill>
          <a:blip r:embed="rId3"/>
          <a:stretch>
            <a:fillRect/>
          </a:stretch>
        </p:blipFill>
        <p:spPr>
          <a:xfrm>
            <a:off x="6096000" y="1802685"/>
            <a:ext cx="4902437" cy="4232942"/>
          </a:xfrm>
          <a:prstGeom prst="rect">
            <a:avLst/>
          </a:prstGeom>
          <a:ln>
            <a:noFill/>
          </a:ln>
          <a:effectLst>
            <a:outerShdw blurRad="292100" dist="139700" dir="2700000" algn="tl" rotWithShape="0">
              <a:srgbClr val="333333">
                <a:alpha val="65000"/>
              </a:srgbClr>
            </a:outerShdw>
            <a:softEdge rad="127000"/>
          </a:effectLst>
        </p:spPr>
      </p:pic>
      <p:sp>
        <p:nvSpPr>
          <p:cNvPr id="3" name="Title 2">
            <a:extLst>
              <a:ext uri="{FF2B5EF4-FFF2-40B4-BE49-F238E27FC236}">
                <a16:creationId xmlns:a16="http://schemas.microsoft.com/office/drawing/2014/main" id="{34B82BED-47F6-413D-AB9C-2790B8BC5AFD}"/>
              </a:ext>
            </a:extLst>
          </p:cNvPr>
          <p:cNvSpPr>
            <a:spLocks noGrp="1"/>
          </p:cNvSpPr>
          <p:nvPr>
            <p:ph type="title"/>
          </p:nvPr>
        </p:nvSpPr>
        <p:spPr/>
        <p:txBody>
          <a:bodyPr/>
          <a:lstStyle/>
          <a:p>
            <a:r>
              <a:rPr lang="en-US"/>
              <a:t>ingredients for inflammation </a:t>
            </a:r>
          </a:p>
        </p:txBody>
      </p:sp>
    </p:spTree>
    <p:extLst>
      <p:ext uri="{BB962C8B-B14F-4D97-AF65-F5344CB8AC3E}">
        <p14:creationId xmlns:p14="http://schemas.microsoft.com/office/powerpoint/2010/main" val="4279174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31194846"/>
              </p:ext>
            </p:extLst>
          </p:nvPr>
        </p:nvGraphicFramePr>
        <p:xfrm>
          <a:off x="1490805" y="1421394"/>
          <a:ext cx="4300396" cy="5074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2589987164"/>
              </p:ext>
            </p:extLst>
          </p:nvPr>
        </p:nvGraphicFramePr>
        <p:xfrm>
          <a:off x="5943600" y="1421395"/>
          <a:ext cx="4757596" cy="48744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a:extLst>
              <a:ext uri="{FF2B5EF4-FFF2-40B4-BE49-F238E27FC236}">
                <a16:creationId xmlns:a16="http://schemas.microsoft.com/office/drawing/2014/main" id="{7896D8DC-C538-41A7-AFA9-CA6B76B2238E}"/>
              </a:ext>
            </a:extLst>
          </p:cNvPr>
          <p:cNvSpPr>
            <a:spLocks noGrp="1"/>
          </p:cNvSpPr>
          <p:nvPr>
            <p:ph type="title"/>
          </p:nvPr>
        </p:nvSpPr>
        <p:spPr/>
        <p:txBody>
          <a:bodyPr/>
          <a:lstStyle/>
          <a:p>
            <a:r>
              <a:rPr lang="en-US"/>
              <a:t>additional acne triggers</a:t>
            </a:r>
          </a:p>
        </p:txBody>
      </p:sp>
    </p:spTree>
    <p:extLst>
      <p:ext uri="{BB962C8B-B14F-4D97-AF65-F5344CB8AC3E}">
        <p14:creationId xmlns:p14="http://schemas.microsoft.com/office/powerpoint/2010/main" val="1321305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27738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cne formation2">
            <a:hlinkClick r:id="" action="ppaction://media"/>
          </p:cNvPr>
          <p:cNvPicPr>
            <a:picLocks noChangeAspect="1"/>
          </p:cNvPicPr>
          <p:nvPr>
            <a:videoFile r:link="rId1"/>
            <p:extLst>
              <p:ext uri="{DAA4B4D4-6D71-4841-9C94-3DE7FCFB9230}">
                <p14:media xmlns:p14="http://schemas.microsoft.com/office/powerpoint/2010/main" r:embed="rId2">
                  <p14:trim end="759.5519"/>
                </p14:media>
              </p:ext>
            </p:extLst>
          </p:nvPr>
        </p:nvPicPr>
        <p:blipFill rotWithShape="1">
          <a:blip r:embed="rId5"/>
          <a:srcRect r="1129"/>
          <a:stretch>
            <a:fillRect/>
          </a:stretch>
        </p:blipFill>
        <p:spPr>
          <a:xfrm>
            <a:off x="1446621" y="1600201"/>
            <a:ext cx="9298758" cy="4774362"/>
          </a:xfrm>
          <a:prstGeom prst="rect">
            <a:avLst/>
          </a:prstGeom>
        </p:spPr>
      </p:pic>
      <p:sp>
        <p:nvSpPr>
          <p:cNvPr id="5" name="Title 4">
            <a:extLst>
              <a:ext uri="{FF2B5EF4-FFF2-40B4-BE49-F238E27FC236}">
                <a16:creationId xmlns:a16="http://schemas.microsoft.com/office/drawing/2014/main" id="{797497A4-787F-4786-8B8A-74BCA5E0BB0A}"/>
              </a:ext>
            </a:extLst>
          </p:cNvPr>
          <p:cNvSpPr>
            <a:spLocks noGrp="1"/>
          </p:cNvSpPr>
          <p:nvPr>
            <p:ph type="title"/>
          </p:nvPr>
        </p:nvSpPr>
        <p:spPr/>
        <p:txBody>
          <a:bodyPr/>
          <a:lstStyle/>
          <a:p>
            <a:r>
              <a:rPr lang="en-US"/>
              <a:t>understanding acne lesions</a:t>
            </a:r>
          </a:p>
        </p:txBody>
      </p:sp>
    </p:spTree>
    <p:extLst>
      <p:ext uri="{BB962C8B-B14F-4D97-AF65-F5344CB8AC3E}">
        <p14:creationId xmlns:p14="http://schemas.microsoft.com/office/powerpoint/2010/main" val="37620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543" r="373" b="8778"/>
          <a:stretch/>
        </p:blipFill>
        <p:spPr>
          <a:xfrm>
            <a:off x="0" y="1"/>
            <a:ext cx="12192000" cy="6858000"/>
          </a:xfrm>
          <a:prstGeom prst="rect">
            <a:avLst/>
          </a:prstGeom>
        </p:spPr>
      </p:pic>
      <p:sp>
        <p:nvSpPr>
          <p:cNvPr id="4" name="Title 3"/>
          <p:cNvSpPr>
            <a:spLocks noGrp="1"/>
          </p:cNvSpPr>
          <p:nvPr>
            <p:ph type="ctrTitle"/>
          </p:nvPr>
        </p:nvSpPr>
        <p:spPr>
          <a:xfrm>
            <a:off x="4322618" y="5046414"/>
            <a:ext cx="7869382" cy="1143371"/>
          </a:xfrm>
          <a:solidFill>
            <a:srgbClr val="0087AE"/>
          </a:solidFill>
        </p:spPr>
        <p:txBody>
          <a:bodyPr anchor="ctr">
            <a:normAutofit/>
          </a:bodyPr>
          <a:lstStyle/>
          <a:p>
            <a:r>
              <a:rPr lang="en-US" sz="4400">
                <a:solidFill>
                  <a:schemeClr val="bg1"/>
                </a:solidFill>
              </a:rPr>
              <a:t>open and closed </a:t>
            </a:r>
            <a:r>
              <a:rPr lang="en-US" sz="4400" err="1">
                <a:solidFill>
                  <a:schemeClr val="bg1"/>
                </a:solidFill>
              </a:rPr>
              <a:t>comedones</a:t>
            </a:r>
            <a:endParaRPr lang="en-US" sz="4400">
              <a:solidFill>
                <a:schemeClr val="bg1"/>
              </a:solidFill>
            </a:endParaRPr>
          </a:p>
        </p:txBody>
      </p:sp>
    </p:spTree>
    <p:extLst>
      <p:ext uri="{BB962C8B-B14F-4D97-AF65-F5344CB8AC3E}">
        <p14:creationId xmlns:p14="http://schemas.microsoft.com/office/powerpoint/2010/main" val="25923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489" r="23711"/>
          <a:stretch/>
        </p:blipFill>
        <p:spPr>
          <a:xfrm>
            <a:off x="749719" y="0"/>
            <a:ext cx="5650988" cy="6858000"/>
          </a:xfrm>
          <a:prstGeom prst="rect">
            <a:avLst/>
          </a:prstGeom>
        </p:spPr>
      </p:pic>
      <p:sp>
        <p:nvSpPr>
          <p:cNvPr id="57346" name="Rectangle 2"/>
          <p:cNvSpPr>
            <a:spLocks noGrp="1" noChangeArrowheads="1"/>
          </p:cNvSpPr>
          <p:nvPr>
            <p:ph type="title"/>
          </p:nvPr>
        </p:nvSpPr>
        <p:spPr>
          <a:xfrm>
            <a:off x="7202624" y="1781846"/>
            <a:ext cx="4239657" cy="3294308"/>
          </a:xfrm>
          <a:noFill/>
        </p:spPr>
        <p:txBody>
          <a:bodyPr vert="horz" wrap="square" lIns="91440" tIns="45720" rIns="91440" bIns="45720" numCol="1" rtlCol="0" anchor="ctr" anchorCtr="0" compatLnSpc="1">
            <a:prstTxWarp prst="textNoShape">
              <a:avLst/>
            </a:prstTxWarp>
            <a:normAutofit/>
          </a:bodyPr>
          <a:lstStyle/>
          <a:p>
            <a:pPr>
              <a:defRPr/>
            </a:pPr>
            <a:r>
              <a:rPr lang="en-US"/>
              <a:t>how to recognize a </a:t>
            </a:r>
            <a:br>
              <a:rPr lang="en-US"/>
            </a:br>
            <a:r>
              <a:rPr lang="en-US"/>
              <a:t>non-infectious </a:t>
            </a:r>
            <a:br>
              <a:rPr lang="en-US"/>
            </a:br>
            <a:r>
              <a:rPr lang="en-US"/>
              <a:t>skin disorder</a:t>
            </a:r>
          </a:p>
        </p:txBody>
      </p:sp>
    </p:spTree>
    <p:extLst>
      <p:ext uri="{BB962C8B-B14F-4D97-AF65-F5344CB8AC3E}">
        <p14:creationId xmlns:p14="http://schemas.microsoft.com/office/powerpoint/2010/main" val="171872748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6498" b="2456"/>
          <a:stretch/>
        </p:blipFill>
        <p:spPr>
          <a:xfrm>
            <a:off x="0" y="0"/>
            <a:ext cx="12192000" cy="6858000"/>
          </a:xfrm>
          <a:prstGeom prst="rect">
            <a:avLst/>
          </a:prstGeom>
        </p:spPr>
      </p:pic>
      <p:sp>
        <p:nvSpPr>
          <p:cNvPr id="5" name="Title 3">
            <a:extLst>
              <a:ext uri="{FF2B5EF4-FFF2-40B4-BE49-F238E27FC236}">
                <a16:creationId xmlns:a16="http://schemas.microsoft.com/office/drawing/2014/main" id="{75A6154C-2883-4E83-B944-4BC6F2957E8F}"/>
              </a:ext>
            </a:extLst>
          </p:cNvPr>
          <p:cNvSpPr txBox="1">
            <a:spLocks/>
          </p:cNvSpPr>
          <p:nvPr/>
        </p:nvSpPr>
        <p:spPr bwMode="auto">
          <a:xfrm>
            <a:off x="0" y="5046414"/>
            <a:ext cx="6096000" cy="1143371"/>
          </a:xfrm>
          <a:prstGeom prst="rect">
            <a:avLst/>
          </a:prstGeom>
          <a:solidFill>
            <a:srgbClr val="0087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800" kern="1200">
                <a:solidFill>
                  <a:srgbClr val="0087AE"/>
                </a:solidFill>
                <a:latin typeface="HelveticaNeueLT Std" panose="020B0604020202020204" pitchFamily="34" charset="0"/>
                <a:ea typeface="+mj-ea"/>
                <a:cs typeface="+mj-cs"/>
              </a:defRPr>
            </a:lvl1pPr>
            <a:lvl2pPr algn="ctr" rtl="0" eaLnBrk="0" fontAlgn="base" hangingPunct="0">
              <a:spcBef>
                <a:spcPct val="0"/>
              </a:spcBef>
              <a:spcAft>
                <a:spcPct val="0"/>
              </a:spcAft>
              <a:defRPr sz="4400">
                <a:solidFill>
                  <a:srgbClr val="0070C0"/>
                </a:solidFill>
                <a:latin typeface="HelveticaNeueLT Std Cn" pitchFamily="34" charset="0"/>
              </a:defRPr>
            </a:lvl2pPr>
            <a:lvl3pPr algn="ctr" rtl="0" eaLnBrk="0" fontAlgn="base" hangingPunct="0">
              <a:spcBef>
                <a:spcPct val="0"/>
              </a:spcBef>
              <a:spcAft>
                <a:spcPct val="0"/>
              </a:spcAft>
              <a:defRPr sz="4400">
                <a:solidFill>
                  <a:srgbClr val="0070C0"/>
                </a:solidFill>
                <a:latin typeface="HelveticaNeueLT Std Cn" pitchFamily="34" charset="0"/>
              </a:defRPr>
            </a:lvl3pPr>
            <a:lvl4pPr algn="ctr" rtl="0" eaLnBrk="0" fontAlgn="base" hangingPunct="0">
              <a:spcBef>
                <a:spcPct val="0"/>
              </a:spcBef>
              <a:spcAft>
                <a:spcPct val="0"/>
              </a:spcAft>
              <a:defRPr sz="4400">
                <a:solidFill>
                  <a:srgbClr val="0070C0"/>
                </a:solidFill>
                <a:latin typeface="HelveticaNeueLT Std Cn" pitchFamily="34" charset="0"/>
              </a:defRPr>
            </a:lvl4pPr>
            <a:lvl5pPr algn="ctr" rtl="0" eaLnBrk="0" fontAlgn="base" hangingPunct="0">
              <a:spcBef>
                <a:spcPct val="0"/>
              </a:spcBef>
              <a:spcAft>
                <a:spcPct val="0"/>
              </a:spcAft>
              <a:defRPr sz="4400">
                <a:solidFill>
                  <a:srgbClr val="0070C0"/>
                </a:solidFill>
                <a:latin typeface="HelveticaNeueLT Std Cn" pitchFamily="34" charset="0"/>
              </a:defRPr>
            </a:lvl5pPr>
            <a:lvl6pPr marL="457200" algn="ctr" rtl="0" fontAlgn="base">
              <a:spcBef>
                <a:spcPct val="0"/>
              </a:spcBef>
              <a:spcAft>
                <a:spcPct val="0"/>
              </a:spcAft>
              <a:defRPr sz="4400">
                <a:solidFill>
                  <a:srgbClr val="0070C0"/>
                </a:solidFill>
                <a:latin typeface="HelveticaNeueLT Std Cn" pitchFamily="34" charset="0"/>
              </a:defRPr>
            </a:lvl6pPr>
            <a:lvl7pPr marL="914400" algn="ctr" rtl="0" fontAlgn="base">
              <a:spcBef>
                <a:spcPct val="0"/>
              </a:spcBef>
              <a:spcAft>
                <a:spcPct val="0"/>
              </a:spcAft>
              <a:defRPr sz="4400">
                <a:solidFill>
                  <a:srgbClr val="0070C0"/>
                </a:solidFill>
                <a:latin typeface="HelveticaNeueLT Std Cn" pitchFamily="34" charset="0"/>
              </a:defRPr>
            </a:lvl7pPr>
            <a:lvl8pPr marL="1371600" algn="ctr" rtl="0" fontAlgn="base">
              <a:spcBef>
                <a:spcPct val="0"/>
              </a:spcBef>
              <a:spcAft>
                <a:spcPct val="0"/>
              </a:spcAft>
              <a:defRPr sz="4400">
                <a:solidFill>
                  <a:srgbClr val="0070C0"/>
                </a:solidFill>
                <a:latin typeface="HelveticaNeueLT Std Cn" pitchFamily="34" charset="0"/>
              </a:defRPr>
            </a:lvl8pPr>
            <a:lvl9pPr marL="1828800" algn="ctr" rtl="0" fontAlgn="base">
              <a:spcBef>
                <a:spcPct val="0"/>
              </a:spcBef>
              <a:spcAft>
                <a:spcPct val="0"/>
              </a:spcAft>
              <a:defRPr sz="4400">
                <a:solidFill>
                  <a:srgbClr val="0070C0"/>
                </a:solidFill>
                <a:latin typeface="HelveticaNeueLT Std Cn" pitchFamily="34" charset="0"/>
              </a:defRPr>
            </a:lvl9pPr>
          </a:lstStyle>
          <a:p>
            <a:r>
              <a:rPr lang="en-US" sz="4400">
                <a:solidFill>
                  <a:schemeClr val="bg1"/>
                </a:solidFill>
              </a:rPr>
              <a:t>papules and pustules</a:t>
            </a:r>
          </a:p>
        </p:txBody>
      </p:sp>
    </p:spTree>
    <p:extLst>
      <p:ext uri="{BB962C8B-B14F-4D97-AF65-F5344CB8AC3E}">
        <p14:creationId xmlns:p14="http://schemas.microsoft.com/office/powerpoint/2010/main" val="146539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16466" r="300" b="5373"/>
          <a:stretch/>
        </p:blipFill>
        <p:spPr>
          <a:xfrm>
            <a:off x="0" y="-1"/>
            <a:ext cx="12192000" cy="6862161"/>
          </a:xfrm>
          <a:prstGeom prst="rect">
            <a:avLst/>
          </a:prstGeom>
        </p:spPr>
      </p:pic>
      <p:sp>
        <p:nvSpPr>
          <p:cNvPr id="4" name="Title 3"/>
          <p:cNvSpPr>
            <a:spLocks noGrp="1"/>
          </p:cNvSpPr>
          <p:nvPr>
            <p:ph type="ctrTitle"/>
          </p:nvPr>
        </p:nvSpPr>
        <p:spPr>
          <a:xfrm>
            <a:off x="6453554" y="5046414"/>
            <a:ext cx="5738446" cy="1143371"/>
          </a:xfrm>
          <a:solidFill>
            <a:srgbClr val="0087AE"/>
          </a:solidFill>
        </p:spPr>
        <p:txBody>
          <a:bodyPr>
            <a:normAutofit/>
          </a:bodyPr>
          <a:lstStyle/>
          <a:p>
            <a:r>
              <a:rPr lang="en-US" sz="4400">
                <a:solidFill>
                  <a:schemeClr val="bg1"/>
                </a:solidFill>
              </a:rPr>
              <a:t>nodules and cysts</a:t>
            </a:r>
          </a:p>
        </p:txBody>
      </p:sp>
    </p:spTree>
    <p:extLst>
      <p:ext uri="{BB962C8B-B14F-4D97-AF65-F5344CB8AC3E}">
        <p14:creationId xmlns:p14="http://schemas.microsoft.com/office/powerpoint/2010/main" val="113223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3"/>
          <a:srcRect l="2107" t="-1" r="3961" b="3"/>
          <a:stretch/>
        </p:blipFill>
        <p:spPr>
          <a:xfrm>
            <a:off x="4342646" y="-83127"/>
            <a:ext cx="8335862" cy="6941127"/>
          </a:xfrm>
          <a:prstGeom prst="rect">
            <a:avLst/>
          </a:prstGeom>
          <a:effectLst/>
        </p:spPr>
      </p:pic>
      <p:sp>
        <p:nvSpPr>
          <p:cNvPr id="10" name="Content Placeholder 9"/>
          <p:cNvSpPr>
            <a:spLocks noGrp="1"/>
          </p:cNvSpPr>
          <p:nvPr>
            <p:ph idx="1"/>
          </p:nvPr>
        </p:nvSpPr>
        <p:spPr>
          <a:xfrm>
            <a:off x="378967" y="2410988"/>
            <a:ext cx="3584710" cy="3304011"/>
          </a:xfrm>
        </p:spPr>
        <p:txBody>
          <a:bodyPr anchor="ctr">
            <a:normAutofit/>
          </a:bodyPr>
          <a:lstStyle/>
          <a:p>
            <a:pPr marL="0" indent="0">
              <a:buNone/>
            </a:pPr>
            <a:r>
              <a:rPr lang="en-US" sz="3200" b="1"/>
              <a:t>Three types:</a:t>
            </a:r>
          </a:p>
          <a:p>
            <a:pPr>
              <a:lnSpc>
                <a:spcPct val="100000"/>
              </a:lnSpc>
            </a:pPr>
            <a:r>
              <a:rPr lang="en-US" sz="3200"/>
              <a:t>acne conglobate</a:t>
            </a:r>
          </a:p>
          <a:p>
            <a:pPr>
              <a:lnSpc>
                <a:spcPct val="100000"/>
              </a:lnSpc>
            </a:pPr>
            <a:r>
              <a:rPr lang="en-US" sz="3200"/>
              <a:t>acne </a:t>
            </a:r>
            <a:r>
              <a:rPr lang="en-US" sz="3200" err="1"/>
              <a:t>fulminans</a:t>
            </a:r>
            <a:endParaRPr lang="en-US" sz="3200"/>
          </a:p>
          <a:p>
            <a:pPr>
              <a:lnSpc>
                <a:spcPct val="100000"/>
              </a:lnSpc>
            </a:pPr>
            <a:r>
              <a:rPr lang="en-US" sz="3200"/>
              <a:t>gram negative folliculitis</a:t>
            </a:r>
          </a:p>
        </p:txBody>
      </p:sp>
      <p:sp>
        <p:nvSpPr>
          <p:cNvPr id="2" name="Title 1">
            <a:extLst>
              <a:ext uri="{FF2B5EF4-FFF2-40B4-BE49-F238E27FC236}">
                <a16:creationId xmlns:a16="http://schemas.microsoft.com/office/drawing/2014/main" id="{54F4636B-CB13-4AAC-8003-2A7CEA0B41E5}"/>
              </a:ext>
            </a:extLst>
          </p:cNvPr>
          <p:cNvSpPr>
            <a:spLocks noGrp="1"/>
          </p:cNvSpPr>
          <p:nvPr>
            <p:ph type="title"/>
          </p:nvPr>
        </p:nvSpPr>
        <p:spPr>
          <a:xfrm>
            <a:off x="304799" y="-83127"/>
            <a:ext cx="3733046" cy="1398949"/>
          </a:xfrm>
        </p:spPr>
        <p:txBody>
          <a:bodyPr/>
          <a:lstStyle/>
          <a:p>
            <a:r>
              <a:rPr lang="en-US"/>
              <a:t>severe acne </a:t>
            </a:r>
          </a:p>
        </p:txBody>
      </p:sp>
    </p:spTree>
    <p:extLst>
      <p:ext uri="{BB962C8B-B14F-4D97-AF65-F5344CB8AC3E}">
        <p14:creationId xmlns:p14="http://schemas.microsoft.com/office/powerpoint/2010/main" val="795380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a:srcRect l="24180" t="-1" r="17558" b="-1"/>
          <a:stretch/>
        </p:blipFill>
        <p:spPr>
          <a:xfrm>
            <a:off x="7279574" y="1348966"/>
            <a:ext cx="4912426" cy="5509033"/>
          </a:xfrm>
          <a:prstGeom prst="rect">
            <a:avLst/>
          </a:prstGeom>
          <a:effectLst/>
        </p:spPr>
      </p:pic>
      <p:sp>
        <p:nvSpPr>
          <p:cNvPr id="3" name="Content Placeholder 2"/>
          <p:cNvSpPr>
            <a:spLocks noGrp="1"/>
          </p:cNvSpPr>
          <p:nvPr>
            <p:ph idx="1"/>
          </p:nvPr>
        </p:nvSpPr>
        <p:spPr>
          <a:xfrm>
            <a:off x="715846" y="2031073"/>
            <a:ext cx="5483073" cy="4431455"/>
          </a:xfrm>
        </p:spPr>
        <p:txBody>
          <a:bodyPr>
            <a:noAutofit/>
          </a:bodyPr>
          <a:lstStyle/>
          <a:p>
            <a:pPr>
              <a:lnSpc>
                <a:spcPct val="100000"/>
              </a:lnSpc>
            </a:pPr>
            <a:r>
              <a:rPr lang="en-US" sz="3200" b="1"/>
              <a:t>Grade 1 </a:t>
            </a:r>
            <a:r>
              <a:rPr lang="en-US" sz="3200"/>
              <a:t>– mild acne</a:t>
            </a:r>
          </a:p>
          <a:p>
            <a:pPr>
              <a:lnSpc>
                <a:spcPct val="100000"/>
              </a:lnSpc>
            </a:pPr>
            <a:r>
              <a:rPr lang="en-US" sz="3200" b="1"/>
              <a:t>Grade 2 </a:t>
            </a:r>
            <a:r>
              <a:rPr lang="en-US" sz="3200"/>
              <a:t>– mild / inflammatory papules</a:t>
            </a:r>
          </a:p>
          <a:p>
            <a:pPr>
              <a:lnSpc>
                <a:spcPct val="100000"/>
              </a:lnSpc>
            </a:pPr>
            <a:r>
              <a:rPr lang="en-US" sz="3200" b="1">
                <a:solidFill>
                  <a:srgbClr val="FF3300"/>
                </a:solidFill>
              </a:rPr>
              <a:t>Grade 3 </a:t>
            </a:r>
            <a:r>
              <a:rPr lang="en-US" sz="3200"/>
              <a:t>– acne vulgaris</a:t>
            </a:r>
          </a:p>
          <a:p>
            <a:pPr>
              <a:lnSpc>
                <a:spcPct val="100000"/>
              </a:lnSpc>
            </a:pPr>
            <a:r>
              <a:rPr lang="en-US" sz="3200" b="1">
                <a:solidFill>
                  <a:srgbClr val="FF3300"/>
                </a:solidFill>
              </a:rPr>
              <a:t>Grade 4 </a:t>
            </a:r>
            <a:r>
              <a:rPr lang="en-US" sz="3200"/>
              <a:t>– cystic acne</a:t>
            </a:r>
          </a:p>
        </p:txBody>
      </p:sp>
      <p:sp>
        <p:nvSpPr>
          <p:cNvPr id="4" name="Title 3">
            <a:extLst>
              <a:ext uri="{FF2B5EF4-FFF2-40B4-BE49-F238E27FC236}">
                <a16:creationId xmlns:a16="http://schemas.microsoft.com/office/drawing/2014/main" id="{020B9A40-63B6-4C86-AB0C-68CF74AD378B}"/>
              </a:ext>
            </a:extLst>
          </p:cNvPr>
          <p:cNvSpPr>
            <a:spLocks noGrp="1"/>
          </p:cNvSpPr>
          <p:nvPr>
            <p:ph type="title"/>
          </p:nvPr>
        </p:nvSpPr>
        <p:spPr/>
        <p:txBody>
          <a:bodyPr/>
          <a:lstStyle/>
          <a:p>
            <a:r>
              <a:rPr lang="en-US"/>
              <a:t>the 4 grades of acne</a:t>
            </a:r>
          </a:p>
        </p:txBody>
      </p:sp>
    </p:spTree>
    <p:extLst>
      <p:ext uri="{BB962C8B-B14F-4D97-AF65-F5344CB8AC3E}">
        <p14:creationId xmlns:p14="http://schemas.microsoft.com/office/powerpoint/2010/main" val="4223069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9406" t="-1" r="11793" b="4"/>
          <a:stretch/>
        </p:blipFill>
        <p:spPr bwMode="auto">
          <a:xfrm>
            <a:off x="609600" y="1600201"/>
            <a:ext cx="5244935" cy="45259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sz="half" idx="2"/>
          </p:nvPr>
        </p:nvSpPr>
        <p:spPr>
          <a:xfrm>
            <a:off x="6197600" y="1802423"/>
            <a:ext cx="5384800" cy="4121518"/>
          </a:xfrm>
        </p:spPr>
        <p:txBody>
          <a:bodyPr wrap="square" anchor="ctr">
            <a:normAutofit/>
          </a:bodyPr>
          <a:lstStyle/>
          <a:p>
            <a:r>
              <a:rPr lang="en-US" sz="3200"/>
              <a:t>The skin therapist’s role</a:t>
            </a:r>
          </a:p>
          <a:p>
            <a:r>
              <a:rPr lang="en-US" sz="3200"/>
              <a:t>Lights and lasers</a:t>
            </a:r>
          </a:p>
          <a:p>
            <a:r>
              <a:rPr lang="en-US" sz="3200"/>
              <a:t>Medical treatments</a:t>
            </a:r>
          </a:p>
          <a:p>
            <a:r>
              <a:rPr lang="en-US" sz="3200"/>
              <a:t>Topical and oral treatment solutions</a:t>
            </a:r>
          </a:p>
          <a:p>
            <a:r>
              <a:rPr lang="en-US" sz="3200"/>
              <a:t>New trends</a:t>
            </a:r>
          </a:p>
        </p:txBody>
      </p:sp>
      <p:sp>
        <p:nvSpPr>
          <p:cNvPr id="4" name="Title 3">
            <a:extLst>
              <a:ext uri="{FF2B5EF4-FFF2-40B4-BE49-F238E27FC236}">
                <a16:creationId xmlns:a16="http://schemas.microsoft.com/office/drawing/2014/main" id="{D0F8B62A-0B71-4E02-AF0F-8BDF98AB84DF}"/>
              </a:ext>
            </a:extLst>
          </p:cNvPr>
          <p:cNvSpPr>
            <a:spLocks noGrp="1"/>
          </p:cNvSpPr>
          <p:nvPr>
            <p:ph type="title"/>
          </p:nvPr>
        </p:nvSpPr>
        <p:spPr>
          <a:xfrm>
            <a:off x="508000" y="160336"/>
            <a:ext cx="10972800" cy="1143000"/>
          </a:xfrm>
        </p:spPr>
        <p:txBody>
          <a:bodyPr wrap="square" anchor="ctr">
            <a:normAutofit/>
          </a:bodyPr>
          <a:lstStyle/>
          <a:p>
            <a:r>
              <a:rPr lang="en-US"/>
              <a:t>treatments and beyond</a:t>
            </a:r>
          </a:p>
        </p:txBody>
      </p:sp>
    </p:spTree>
    <p:extLst>
      <p:ext uri="{BB962C8B-B14F-4D97-AF65-F5344CB8AC3E}">
        <p14:creationId xmlns:p14="http://schemas.microsoft.com/office/powerpoint/2010/main" val="2259405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0732" y="1600203"/>
            <a:ext cx="5250536" cy="4525963"/>
          </a:xfrm>
          <a:prstGeom prst="rect">
            <a:avLst/>
          </a:prstGeom>
        </p:spPr>
      </p:pic>
      <p:grpSp>
        <p:nvGrpSpPr>
          <p:cNvPr id="8" name="Group 7"/>
          <p:cNvGrpSpPr/>
          <p:nvPr/>
        </p:nvGrpSpPr>
        <p:grpSpPr>
          <a:xfrm>
            <a:off x="1554797" y="1600203"/>
            <a:ext cx="9082405" cy="4906962"/>
            <a:chOff x="1371600" y="1546558"/>
            <a:chExt cx="6477000" cy="331305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2246" y="1546559"/>
              <a:ext cx="3136354" cy="33130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546558"/>
              <a:ext cx="3103224" cy="3313051"/>
            </a:xfrm>
            <a:prstGeom prst="rect">
              <a:avLst/>
            </a:prstGeom>
          </p:spPr>
        </p:pic>
      </p:grpSp>
      <p:sp>
        <p:nvSpPr>
          <p:cNvPr id="3" name="Title 2">
            <a:extLst>
              <a:ext uri="{FF2B5EF4-FFF2-40B4-BE49-F238E27FC236}">
                <a16:creationId xmlns:a16="http://schemas.microsoft.com/office/drawing/2014/main" id="{9CB27F08-A06D-4CBE-B8E2-5AF3B8676E34}"/>
              </a:ext>
            </a:extLst>
          </p:cNvPr>
          <p:cNvSpPr>
            <a:spLocks noGrp="1"/>
          </p:cNvSpPr>
          <p:nvPr>
            <p:ph type="title"/>
          </p:nvPr>
        </p:nvSpPr>
        <p:spPr/>
        <p:txBody>
          <a:bodyPr/>
          <a:lstStyle/>
          <a:p>
            <a:r>
              <a:rPr lang="en-US"/>
              <a:t>shine some light</a:t>
            </a:r>
          </a:p>
        </p:txBody>
      </p:sp>
    </p:spTree>
    <p:extLst>
      <p:ext uri="{BB962C8B-B14F-4D97-AF65-F5344CB8AC3E}">
        <p14:creationId xmlns:p14="http://schemas.microsoft.com/office/powerpoint/2010/main" val="40061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a:srcRect l="5455" r="27620" b="-2"/>
          <a:stretch/>
        </p:blipFill>
        <p:spPr>
          <a:xfrm>
            <a:off x="609600" y="1600201"/>
            <a:ext cx="5384800" cy="4525963"/>
          </a:xfrm>
          <a:prstGeom prst="rect">
            <a:avLst/>
          </a:prstGeom>
          <a:noFill/>
          <a:effectLst/>
        </p:spPr>
      </p:pic>
      <p:sp>
        <p:nvSpPr>
          <p:cNvPr id="8" name="Content Placeholder 7"/>
          <p:cNvSpPr>
            <a:spLocks noGrp="1"/>
          </p:cNvSpPr>
          <p:nvPr>
            <p:ph sz="half" idx="2"/>
          </p:nvPr>
        </p:nvSpPr>
        <p:spPr>
          <a:xfrm>
            <a:off x="6426200" y="1990421"/>
            <a:ext cx="5384800" cy="3745522"/>
          </a:xfrm>
        </p:spPr>
        <p:txBody>
          <a:bodyPr wrap="square" anchor="ctr">
            <a:normAutofit/>
          </a:bodyPr>
          <a:lstStyle/>
          <a:p>
            <a:r>
              <a:rPr lang="en-US" sz="3200"/>
              <a:t>Fillers and collagen</a:t>
            </a:r>
          </a:p>
          <a:p>
            <a:r>
              <a:rPr lang="en-US" sz="3200"/>
              <a:t>Dermabrasion</a:t>
            </a:r>
          </a:p>
          <a:p>
            <a:r>
              <a:rPr lang="en-US" sz="3200"/>
              <a:t>Lasers</a:t>
            </a:r>
          </a:p>
          <a:p>
            <a:r>
              <a:rPr lang="en-US" sz="3200"/>
              <a:t>Skin surgery and grafting</a:t>
            </a:r>
          </a:p>
          <a:p>
            <a:r>
              <a:rPr lang="en-US" sz="3200"/>
              <a:t>Chemical peels</a:t>
            </a:r>
          </a:p>
        </p:txBody>
      </p:sp>
      <p:sp>
        <p:nvSpPr>
          <p:cNvPr id="3" name="Title 2">
            <a:extLst>
              <a:ext uri="{FF2B5EF4-FFF2-40B4-BE49-F238E27FC236}">
                <a16:creationId xmlns:a16="http://schemas.microsoft.com/office/drawing/2014/main" id="{8FB18525-BB5E-4EF6-8958-E3448A75FE1F}"/>
              </a:ext>
            </a:extLst>
          </p:cNvPr>
          <p:cNvSpPr>
            <a:spLocks noGrp="1"/>
          </p:cNvSpPr>
          <p:nvPr>
            <p:ph type="title"/>
          </p:nvPr>
        </p:nvSpPr>
        <p:spPr>
          <a:xfrm>
            <a:off x="609600" y="160336"/>
            <a:ext cx="10972800" cy="1143000"/>
          </a:xfrm>
        </p:spPr>
        <p:txBody>
          <a:bodyPr wrap="square" anchor="ctr">
            <a:normAutofit/>
          </a:bodyPr>
          <a:lstStyle/>
          <a:p>
            <a:r>
              <a:rPr lang="en-US"/>
              <a:t>medical</a:t>
            </a:r>
          </a:p>
        </p:txBody>
      </p:sp>
    </p:spTree>
    <p:extLst>
      <p:ext uri="{BB962C8B-B14F-4D97-AF65-F5344CB8AC3E}">
        <p14:creationId xmlns:p14="http://schemas.microsoft.com/office/powerpoint/2010/main" val="10517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030" r="10552" b="-1"/>
          <a:stretch/>
        </p:blipFill>
        <p:spPr>
          <a:xfrm>
            <a:off x="0" y="1459523"/>
            <a:ext cx="6422881" cy="5398477"/>
          </a:xfrm>
          <a:prstGeom prst="rect">
            <a:avLst/>
          </a:prstGeom>
          <a:noFill/>
        </p:spPr>
      </p:pic>
      <p:sp>
        <p:nvSpPr>
          <p:cNvPr id="3" name="Content Placeholder 2"/>
          <p:cNvSpPr>
            <a:spLocks noGrp="1"/>
          </p:cNvSpPr>
          <p:nvPr>
            <p:ph sz="half" idx="2"/>
          </p:nvPr>
        </p:nvSpPr>
        <p:spPr>
          <a:xfrm>
            <a:off x="6584462" y="1895779"/>
            <a:ext cx="5384800" cy="4525963"/>
          </a:xfrm>
        </p:spPr>
        <p:txBody>
          <a:bodyPr wrap="square" anchor="ctr">
            <a:normAutofit/>
          </a:bodyPr>
          <a:lstStyle/>
          <a:p>
            <a:r>
              <a:rPr lang="en-US" sz="3200"/>
              <a:t>Topical and oral antibiotics</a:t>
            </a:r>
          </a:p>
          <a:p>
            <a:r>
              <a:rPr lang="en-US" sz="3200"/>
              <a:t>Birth control</a:t>
            </a:r>
          </a:p>
          <a:p>
            <a:r>
              <a:rPr lang="en-US" sz="3200"/>
              <a:t>Anti-androgens</a:t>
            </a:r>
          </a:p>
          <a:p>
            <a:r>
              <a:rPr lang="en-US" sz="3200"/>
              <a:t>Retinoids</a:t>
            </a:r>
          </a:p>
          <a:p>
            <a:r>
              <a:rPr lang="en-US" sz="3200" err="1"/>
              <a:t>Azaleic</a:t>
            </a:r>
            <a:r>
              <a:rPr lang="en-US" sz="3200"/>
              <a:t> acid</a:t>
            </a:r>
          </a:p>
          <a:p>
            <a:r>
              <a:rPr lang="en-US" sz="3200"/>
              <a:t>Alternative therapies</a:t>
            </a:r>
          </a:p>
          <a:p>
            <a:r>
              <a:rPr lang="en-US" sz="3200"/>
              <a:t>Trends on the horizon</a:t>
            </a:r>
          </a:p>
        </p:txBody>
      </p:sp>
      <p:sp>
        <p:nvSpPr>
          <p:cNvPr id="2" name="Title 1"/>
          <p:cNvSpPr>
            <a:spLocks noGrp="1"/>
          </p:cNvSpPr>
          <p:nvPr>
            <p:ph type="title"/>
          </p:nvPr>
        </p:nvSpPr>
        <p:spPr>
          <a:xfrm>
            <a:off x="508000" y="160336"/>
            <a:ext cx="10972800" cy="1143000"/>
          </a:xfrm>
        </p:spPr>
        <p:txBody>
          <a:bodyPr wrap="square" anchor="ctr">
            <a:normAutofit/>
          </a:bodyPr>
          <a:lstStyle/>
          <a:p>
            <a:r>
              <a:rPr lang="en-US"/>
              <a:t>topical and oral treatment solutions</a:t>
            </a:r>
          </a:p>
        </p:txBody>
      </p:sp>
    </p:spTree>
    <p:extLst>
      <p:ext uri="{BB962C8B-B14F-4D97-AF65-F5344CB8AC3E}">
        <p14:creationId xmlns:p14="http://schemas.microsoft.com/office/powerpoint/2010/main" val="764940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4294967295"/>
            <p:extLst>
              <p:ext uri="{D42A27DB-BD31-4B8C-83A1-F6EECF244321}">
                <p14:modId xmlns:p14="http://schemas.microsoft.com/office/powerpoint/2010/main" val="3025973120"/>
              </p:ext>
            </p:extLst>
          </p:nvPr>
        </p:nvGraphicFramePr>
        <p:xfrm>
          <a:off x="740799" y="154158"/>
          <a:ext cx="10710402" cy="6233162"/>
        </p:xfrm>
        <a:graphic>
          <a:graphicData uri="http://schemas.openxmlformats.org/drawingml/2006/table">
            <a:tbl>
              <a:tblPr firstRow="1" bandRow="1">
                <a:tableStyleId>{5C22544A-7EE6-4342-B048-85BDC9FD1C3A}</a:tableStyleId>
              </a:tblPr>
              <a:tblGrid>
                <a:gridCol w="1569628">
                  <a:extLst>
                    <a:ext uri="{9D8B030D-6E8A-4147-A177-3AD203B41FA5}">
                      <a16:colId xmlns:a16="http://schemas.microsoft.com/office/drawing/2014/main" val="20000"/>
                    </a:ext>
                  </a:extLst>
                </a:gridCol>
                <a:gridCol w="1661959">
                  <a:extLst>
                    <a:ext uri="{9D8B030D-6E8A-4147-A177-3AD203B41FA5}">
                      <a16:colId xmlns:a16="http://schemas.microsoft.com/office/drawing/2014/main" val="20001"/>
                    </a:ext>
                  </a:extLst>
                </a:gridCol>
                <a:gridCol w="1754290">
                  <a:extLst>
                    <a:ext uri="{9D8B030D-6E8A-4147-A177-3AD203B41FA5}">
                      <a16:colId xmlns:a16="http://schemas.microsoft.com/office/drawing/2014/main" val="20002"/>
                    </a:ext>
                  </a:extLst>
                </a:gridCol>
                <a:gridCol w="1661959">
                  <a:extLst>
                    <a:ext uri="{9D8B030D-6E8A-4147-A177-3AD203B41FA5}">
                      <a16:colId xmlns:a16="http://schemas.microsoft.com/office/drawing/2014/main" val="20003"/>
                    </a:ext>
                  </a:extLst>
                </a:gridCol>
                <a:gridCol w="2031283">
                  <a:extLst>
                    <a:ext uri="{9D8B030D-6E8A-4147-A177-3AD203B41FA5}">
                      <a16:colId xmlns:a16="http://schemas.microsoft.com/office/drawing/2014/main" val="20004"/>
                    </a:ext>
                  </a:extLst>
                </a:gridCol>
                <a:gridCol w="2031283">
                  <a:extLst>
                    <a:ext uri="{9D8B030D-6E8A-4147-A177-3AD203B41FA5}">
                      <a16:colId xmlns:a16="http://schemas.microsoft.com/office/drawing/2014/main" val="20005"/>
                    </a:ext>
                  </a:extLst>
                </a:gridCol>
              </a:tblGrid>
              <a:tr h="391531">
                <a:tc>
                  <a:txBody>
                    <a:bodyPr/>
                    <a:lstStyle/>
                    <a:p>
                      <a:pPr algn="ctr"/>
                      <a:r>
                        <a:rPr lang="en-US" sz="1800" b="1">
                          <a:latin typeface="HelveticaNeueLT Std" panose="020B0604020202020204" pitchFamily="34" charset="0"/>
                          <a:ea typeface="Arial" charset="0"/>
                          <a:cs typeface="Arial" panose="020B0604020202020204" pitchFamily="34" charset="0"/>
                        </a:rPr>
                        <a:t>Drug</a:t>
                      </a:r>
                    </a:p>
                  </a:txBody>
                  <a:tcPr anchor="ctr"/>
                </a:tc>
                <a:tc>
                  <a:txBody>
                    <a:bodyPr/>
                    <a:lstStyle/>
                    <a:p>
                      <a:pPr algn="ctr"/>
                      <a:r>
                        <a:rPr lang="en-US" sz="1800" b="1">
                          <a:latin typeface="HelveticaNeueLT Std" panose="020B0604020202020204" pitchFamily="34" charset="0"/>
                          <a:ea typeface="Arial" charset="0"/>
                          <a:cs typeface="Arial" panose="020B0604020202020204" pitchFamily="34" charset="0"/>
                        </a:rPr>
                        <a:t>Oral</a:t>
                      </a:r>
                    </a:p>
                  </a:txBody>
                  <a:tcPr anchor="ctr"/>
                </a:tc>
                <a:tc>
                  <a:txBody>
                    <a:bodyPr/>
                    <a:lstStyle/>
                    <a:p>
                      <a:pPr algn="ctr"/>
                      <a:r>
                        <a:rPr lang="en-US" sz="1800" b="1">
                          <a:latin typeface="HelveticaNeueLT Std" panose="020B0604020202020204" pitchFamily="34" charset="0"/>
                          <a:ea typeface="Arial" charset="0"/>
                          <a:cs typeface="Arial" panose="020B0604020202020204" pitchFamily="34" charset="0"/>
                        </a:rPr>
                        <a:t>Topical</a:t>
                      </a:r>
                    </a:p>
                  </a:txBody>
                  <a:tcPr anchor="ctr"/>
                </a:tc>
                <a:tc>
                  <a:txBody>
                    <a:bodyPr/>
                    <a:lstStyle/>
                    <a:p>
                      <a:pPr algn="ctr"/>
                      <a:r>
                        <a:rPr lang="en-US" sz="1800" b="1">
                          <a:latin typeface="HelveticaNeueLT Std" panose="020B0604020202020204" pitchFamily="34" charset="0"/>
                          <a:ea typeface="Arial" charset="0"/>
                          <a:cs typeface="Arial" panose="020B0604020202020204" pitchFamily="34" charset="0"/>
                        </a:rPr>
                        <a:t>Type</a:t>
                      </a:r>
                      <a:r>
                        <a:rPr lang="en-US" sz="1800" b="1" baseline="0">
                          <a:latin typeface="HelveticaNeueLT Std" panose="020B0604020202020204" pitchFamily="34" charset="0"/>
                          <a:ea typeface="Arial" charset="0"/>
                          <a:cs typeface="Arial" panose="020B0604020202020204" pitchFamily="34" charset="0"/>
                        </a:rPr>
                        <a:t> of Acne</a:t>
                      </a:r>
                      <a:endParaRPr lang="en-US" sz="1800" b="1">
                        <a:latin typeface="HelveticaNeueLT Std" panose="020B0604020202020204" pitchFamily="34" charset="0"/>
                        <a:ea typeface="Arial" charset="0"/>
                        <a:cs typeface="Arial" panose="020B0604020202020204" pitchFamily="34" charset="0"/>
                      </a:endParaRPr>
                    </a:p>
                  </a:txBody>
                  <a:tcPr anchor="ctr"/>
                </a:tc>
                <a:tc>
                  <a:txBody>
                    <a:bodyPr/>
                    <a:lstStyle/>
                    <a:p>
                      <a:pPr algn="ctr"/>
                      <a:r>
                        <a:rPr lang="en-US" sz="1800" b="1">
                          <a:latin typeface="HelveticaNeueLT Std" panose="020B0604020202020204" pitchFamily="34" charset="0"/>
                          <a:ea typeface="Arial" charset="0"/>
                          <a:cs typeface="Arial" panose="020B0604020202020204" pitchFamily="34" charset="0"/>
                        </a:rPr>
                        <a:t>Mechanism</a:t>
                      </a:r>
                    </a:p>
                  </a:txBody>
                  <a:tcPr anchor="ctr"/>
                </a:tc>
                <a:tc>
                  <a:txBody>
                    <a:bodyPr/>
                    <a:lstStyle/>
                    <a:p>
                      <a:pPr algn="ctr"/>
                      <a:r>
                        <a:rPr lang="en-US" sz="1800" b="1">
                          <a:latin typeface="HelveticaNeueLT Std" panose="020B0604020202020204" pitchFamily="34" charset="0"/>
                          <a:ea typeface="Arial" charset="0"/>
                          <a:cs typeface="Arial" panose="020B0604020202020204" pitchFamily="34" charset="0"/>
                        </a:rPr>
                        <a:t>Side Effects</a:t>
                      </a:r>
                    </a:p>
                  </a:txBody>
                  <a:tcPr anchor="ctr"/>
                </a:tc>
                <a:extLst>
                  <a:ext uri="{0D108BD9-81ED-4DB2-BD59-A6C34878D82A}">
                    <a16:rowId xmlns:a16="http://schemas.microsoft.com/office/drawing/2014/main" val="10000"/>
                  </a:ext>
                </a:extLst>
              </a:tr>
              <a:tr h="1346864">
                <a:tc>
                  <a:txBody>
                    <a:bodyPr/>
                    <a:lstStyle/>
                    <a:p>
                      <a:pPr algn="ctr"/>
                      <a:r>
                        <a:rPr lang="en-US" sz="1800" b="1">
                          <a:latin typeface="HelveticaNeueLT Std Lt" panose="020B0403020202020204" pitchFamily="34" charset="0"/>
                          <a:ea typeface="Arial" charset="0"/>
                          <a:cs typeface="Arial" panose="020B0604020202020204" pitchFamily="34" charset="0"/>
                        </a:rPr>
                        <a:t>Antibiotics</a:t>
                      </a:r>
                    </a:p>
                  </a:txBody>
                  <a:tcPr anchor="ctr">
                    <a:solidFill>
                      <a:schemeClr val="accent1">
                        <a:lumMod val="60000"/>
                        <a:lumOff val="40000"/>
                      </a:schemeClr>
                    </a:solidFill>
                  </a:tcPr>
                </a:tc>
                <a:tc>
                  <a:txBody>
                    <a:bodyPr/>
                    <a:lstStyle/>
                    <a:p>
                      <a:r>
                        <a:rPr lang="en-US" sz="1600">
                          <a:latin typeface="HelveticaNeueLT Std Lt" panose="020B0403020202020204" pitchFamily="34" charset="0"/>
                          <a:ea typeface="Arial" charset="0"/>
                          <a:cs typeface="Arial" panose="020B0604020202020204" pitchFamily="34" charset="0"/>
                        </a:rPr>
                        <a:t>Erythomycin, Minocycline,</a:t>
                      </a:r>
                      <a:r>
                        <a:rPr lang="en-US" sz="1600" baseline="0">
                          <a:latin typeface="HelveticaNeueLT Std Lt" panose="020B0403020202020204" pitchFamily="34" charset="0"/>
                          <a:ea typeface="Arial" charset="0"/>
                          <a:cs typeface="Arial" panose="020B0604020202020204" pitchFamily="34" charset="0"/>
                        </a:rPr>
                        <a:t> Tetracycline</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Clindamycin,</a:t>
                      </a:r>
                      <a:r>
                        <a:rPr lang="en-US" sz="1600" baseline="0">
                          <a:latin typeface="HelveticaNeueLT Std Lt" panose="020B0403020202020204" pitchFamily="34" charset="0"/>
                          <a:ea typeface="Arial" charset="0"/>
                          <a:cs typeface="Arial" panose="020B0604020202020204" pitchFamily="34" charset="0"/>
                        </a:rPr>
                        <a:t> Erythomycin, Dapsone, Sodium Sulfacetamide</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Moderate to severe</a:t>
                      </a: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Target bacteria within the follicle; oral</a:t>
                      </a:r>
                      <a:r>
                        <a:rPr lang="en-US" sz="1600" baseline="0">
                          <a:latin typeface="HelveticaNeueLT Std Lt" panose="020B0403020202020204" pitchFamily="34" charset="0"/>
                          <a:ea typeface="Arial" charset="0"/>
                          <a:cs typeface="Arial" panose="020B0604020202020204" pitchFamily="34" charset="0"/>
                        </a:rPr>
                        <a:t> is usually prescribed with topical</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Photosensitivity;</a:t>
                      </a:r>
                      <a:r>
                        <a:rPr lang="en-US" sz="1600" baseline="0">
                          <a:latin typeface="HelveticaNeueLT Std Lt" panose="020B0403020202020204" pitchFamily="34" charset="0"/>
                          <a:ea typeface="Arial" charset="0"/>
                          <a:cs typeface="Arial" panose="020B0604020202020204" pitchFamily="34" charset="0"/>
                        </a:rPr>
                        <a:t> red, dry, and itchy skin</a:t>
                      </a:r>
                      <a:endParaRPr lang="en-US" sz="1600">
                        <a:latin typeface="HelveticaNeueLT Std Lt" panose="020B0403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1"/>
                  </a:ext>
                </a:extLst>
              </a:tr>
              <a:tr h="1346864">
                <a:tc>
                  <a:txBody>
                    <a:bodyPr/>
                    <a:lstStyle/>
                    <a:p>
                      <a:pPr algn="ctr"/>
                      <a:r>
                        <a:rPr lang="en-US" sz="1800" b="1">
                          <a:latin typeface="HelveticaNeueLT Std Lt" panose="020B0403020202020204" pitchFamily="34" charset="0"/>
                          <a:ea typeface="Arial" charset="0"/>
                          <a:cs typeface="Arial" panose="020B0604020202020204" pitchFamily="34" charset="0"/>
                        </a:rPr>
                        <a:t>Birth</a:t>
                      </a:r>
                      <a:r>
                        <a:rPr lang="en-US" sz="1800" b="1" baseline="0">
                          <a:latin typeface="HelveticaNeueLT Std Lt" panose="020B0403020202020204" pitchFamily="34" charset="0"/>
                          <a:ea typeface="Arial" charset="0"/>
                          <a:cs typeface="Arial" panose="020B0604020202020204" pitchFamily="34" charset="0"/>
                        </a:rPr>
                        <a:t> Control</a:t>
                      </a:r>
                      <a:endParaRPr lang="en-US" sz="1800" b="1">
                        <a:latin typeface="HelveticaNeueLT Std Lt" panose="020B0403020202020204" pitchFamily="34" charset="0"/>
                        <a:ea typeface="Arial" charset="0"/>
                        <a:cs typeface="Arial" panose="020B0604020202020204" pitchFamily="34" charset="0"/>
                      </a:endParaRPr>
                    </a:p>
                  </a:txBody>
                  <a:tcPr anchor="ctr">
                    <a:solidFill>
                      <a:schemeClr val="accent1">
                        <a:lumMod val="60000"/>
                        <a:lumOff val="40000"/>
                      </a:schemeClr>
                    </a:solidFill>
                  </a:tcPr>
                </a:tc>
                <a:tc>
                  <a:txBody>
                    <a:bodyPr/>
                    <a:lstStyle/>
                    <a:p>
                      <a:r>
                        <a:rPr lang="en-US" sz="1600">
                          <a:latin typeface="HelveticaNeueLT Std Lt" panose="020B0403020202020204" pitchFamily="34" charset="0"/>
                          <a:ea typeface="Arial" charset="0"/>
                          <a:cs typeface="Arial" panose="020B0604020202020204" pitchFamily="34" charset="0"/>
                        </a:rPr>
                        <a:t>Ortho Tri-Cyclen,</a:t>
                      </a:r>
                      <a:r>
                        <a:rPr lang="en-US" sz="1600" baseline="0">
                          <a:latin typeface="HelveticaNeueLT Std Lt" panose="020B0403020202020204" pitchFamily="34" charset="0"/>
                          <a:ea typeface="Arial" charset="0"/>
                          <a:cs typeface="Arial" panose="020B0604020202020204" pitchFamily="34" charset="0"/>
                        </a:rPr>
                        <a:t> YAZ, EstroStep</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Mild to severe</a:t>
                      </a: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Alter levels and activity of androgens (testosterone)</a:t>
                      </a: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Acne may get</a:t>
                      </a:r>
                      <a:r>
                        <a:rPr lang="en-US" sz="1600" baseline="0">
                          <a:latin typeface="HelveticaNeueLT Std Lt" panose="020B0403020202020204" pitchFamily="34" charset="0"/>
                          <a:ea typeface="Arial" charset="0"/>
                          <a:cs typeface="Arial" panose="020B0604020202020204" pitchFamily="34" charset="0"/>
                        </a:rPr>
                        <a:t> worse before clearing; hyperpigmentation can develop</a:t>
                      </a:r>
                      <a:endParaRPr lang="en-US" sz="1600">
                        <a:latin typeface="HelveticaNeueLT Std Lt" panose="020B0403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2"/>
                  </a:ext>
                </a:extLst>
              </a:tr>
              <a:tr h="1346864">
                <a:tc>
                  <a:txBody>
                    <a:bodyPr/>
                    <a:lstStyle/>
                    <a:p>
                      <a:pPr algn="ctr"/>
                      <a:r>
                        <a:rPr lang="en-US" sz="1800" b="1">
                          <a:latin typeface="HelveticaNeueLT Std Lt" panose="020B0403020202020204" pitchFamily="34" charset="0"/>
                          <a:ea typeface="Arial" charset="0"/>
                          <a:cs typeface="Arial" panose="020B0604020202020204" pitchFamily="34" charset="0"/>
                        </a:rPr>
                        <a:t>Retinoids</a:t>
                      </a:r>
                    </a:p>
                  </a:txBody>
                  <a:tcPr anchor="ctr">
                    <a:solidFill>
                      <a:schemeClr val="accent1">
                        <a:lumMod val="60000"/>
                        <a:lumOff val="40000"/>
                      </a:schemeClr>
                    </a:solidFill>
                  </a:tcPr>
                </a:tc>
                <a:tc>
                  <a:txBody>
                    <a:bodyPr/>
                    <a:lstStyle/>
                    <a:p>
                      <a:r>
                        <a:rPr lang="en-US" sz="1600">
                          <a:latin typeface="HelveticaNeueLT Std Lt" panose="020B0403020202020204" pitchFamily="34" charset="0"/>
                          <a:ea typeface="Arial" charset="0"/>
                          <a:cs typeface="Arial" panose="020B0604020202020204" pitchFamily="34" charset="0"/>
                        </a:rPr>
                        <a:t>Isotretinoin, Acitretin,</a:t>
                      </a:r>
                      <a:r>
                        <a:rPr lang="en-US" sz="1600" baseline="0">
                          <a:latin typeface="HelveticaNeueLT Std Lt" panose="020B0403020202020204" pitchFamily="34" charset="0"/>
                          <a:ea typeface="Arial" charset="0"/>
                          <a:cs typeface="Arial" panose="020B0604020202020204" pitchFamily="34" charset="0"/>
                        </a:rPr>
                        <a:t> Alitretinoin</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Tretinoin,</a:t>
                      </a:r>
                      <a:r>
                        <a:rPr lang="en-US" sz="1600" baseline="0">
                          <a:latin typeface="HelveticaNeueLT Std Lt" panose="020B0403020202020204" pitchFamily="34" charset="0"/>
                          <a:ea typeface="Arial" charset="0"/>
                          <a:cs typeface="Arial" panose="020B0604020202020204" pitchFamily="34" charset="0"/>
                        </a:rPr>
                        <a:t> Adapalene, Differin Gel, Tazorac, Renova</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Moderate to severe</a:t>
                      </a: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Oral</a:t>
                      </a:r>
                      <a:r>
                        <a:rPr lang="en-US" sz="1600" baseline="0">
                          <a:latin typeface="HelveticaNeueLT Std Lt" panose="020B0403020202020204" pitchFamily="34" charset="0"/>
                          <a:ea typeface="Arial" charset="0"/>
                          <a:cs typeface="Arial" panose="020B0604020202020204" pitchFamily="34" charset="0"/>
                        </a:rPr>
                        <a:t> t</a:t>
                      </a:r>
                      <a:r>
                        <a:rPr lang="en-US" sz="1600">
                          <a:latin typeface="HelveticaNeueLT Std Lt" panose="020B0403020202020204" pitchFamily="34" charset="0"/>
                          <a:ea typeface="Arial" charset="0"/>
                          <a:cs typeface="Arial" panose="020B0604020202020204" pitchFamily="34" charset="0"/>
                        </a:rPr>
                        <a:t>argets sebaceous</a:t>
                      </a:r>
                      <a:r>
                        <a:rPr lang="en-US" sz="1600" baseline="0">
                          <a:latin typeface="HelveticaNeueLT Std Lt" panose="020B0403020202020204" pitchFamily="34" charset="0"/>
                          <a:ea typeface="Arial" charset="0"/>
                          <a:cs typeface="Arial" panose="020B0604020202020204" pitchFamily="34" charset="0"/>
                        </a:rPr>
                        <a:t> glands and topical increases cellular turnover</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latin typeface="HelveticaNeueLT Std Lt" panose="020B0403020202020204" pitchFamily="34" charset="0"/>
                          <a:ea typeface="Arial" charset="0"/>
                          <a:cs typeface="Arial" panose="020B0604020202020204" pitchFamily="34" charset="0"/>
                        </a:rPr>
                        <a:t>Photosensitivity;</a:t>
                      </a:r>
                      <a:r>
                        <a:rPr lang="en-US" sz="1600" baseline="0">
                          <a:latin typeface="HelveticaNeueLT Std Lt" panose="020B0403020202020204" pitchFamily="34" charset="0"/>
                          <a:ea typeface="Arial" charset="0"/>
                          <a:cs typeface="Arial" panose="020B0604020202020204" pitchFamily="34" charset="0"/>
                        </a:rPr>
                        <a:t> red, dry, and itchy skin</a:t>
                      </a:r>
                      <a:endParaRPr lang="en-US" sz="1600">
                        <a:latin typeface="HelveticaNeueLT Std Lt" panose="020B0403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3"/>
                  </a:ext>
                </a:extLst>
              </a:tr>
              <a:tr h="861366">
                <a:tc>
                  <a:txBody>
                    <a:bodyPr/>
                    <a:lstStyle/>
                    <a:p>
                      <a:pPr algn="ctr"/>
                      <a:r>
                        <a:rPr lang="en-US" sz="1800" b="1">
                          <a:latin typeface="HelveticaNeueLT Std Lt" panose="020B0403020202020204" pitchFamily="34" charset="0"/>
                          <a:ea typeface="Arial" charset="0"/>
                          <a:cs typeface="Arial" panose="020B0604020202020204" pitchFamily="34" charset="0"/>
                        </a:rPr>
                        <a:t>Anti-Androgen</a:t>
                      </a:r>
                    </a:p>
                  </a:txBody>
                  <a:tcPr anchor="ctr">
                    <a:solidFill>
                      <a:schemeClr val="accent1">
                        <a:lumMod val="60000"/>
                        <a:lumOff val="40000"/>
                      </a:schemeClr>
                    </a:solidFill>
                  </a:tcPr>
                </a:tc>
                <a:tc>
                  <a:txBody>
                    <a:bodyPr/>
                    <a:lstStyle/>
                    <a:p>
                      <a:r>
                        <a:rPr lang="en-US" sz="1600">
                          <a:latin typeface="HelveticaNeueLT Std Lt" panose="020B0403020202020204" pitchFamily="34" charset="0"/>
                          <a:ea typeface="Arial" charset="0"/>
                          <a:cs typeface="Arial" panose="020B0604020202020204" pitchFamily="34" charset="0"/>
                        </a:rPr>
                        <a:t>Spironolactone</a:t>
                      </a:r>
                    </a:p>
                  </a:txBody>
                  <a:tcPr anchor="ctr"/>
                </a:tc>
                <a:tc>
                  <a:txBody>
                    <a:bodyPr/>
                    <a:lstStyle/>
                    <a:p>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Moderate Hormonal Acne</a:t>
                      </a: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Blocks hormonal activity</a:t>
                      </a:r>
                      <a:r>
                        <a:rPr lang="en-US" sz="1600" baseline="0">
                          <a:latin typeface="HelveticaNeueLT Std Lt" panose="020B0403020202020204" pitchFamily="34" charset="0"/>
                          <a:ea typeface="Arial" charset="0"/>
                          <a:cs typeface="Arial" panose="020B0604020202020204" pitchFamily="34" charset="0"/>
                        </a:rPr>
                        <a:t> on the sebaceous glands</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Dizziness, nausea,</a:t>
                      </a:r>
                      <a:r>
                        <a:rPr lang="en-US" sz="1600" baseline="0">
                          <a:latin typeface="HelveticaNeueLT Std Lt" panose="020B0403020202020204" pitchFamily="34" charset="0"/>
                          <a:ea typeface="Arial" charset="0"/>
                          <a:cs typeface="Arial" panose="020B0604020202020204" pitchFamily="34" charset="0"/>
                        </a:rPr>
                        <a:t> headaches</a:t>
                      </a:r>
                      <a:endParaRPr lang="en-US" sz="1600">
                        <a:latin typeface="HelveticaNeueLT Std Lt" panose="020B0403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4"/>
                  </a:ext>
                </a:extLst>
              </a:tr>
              <a:tr h="939673">
                <a:tc>
                  <a:txBody>
                    <a:bodyPr/>
                    <a:lstStyle/>
                    <a:p>
                      <a:pPr algn="ctr"/>
                      <a:r>
                        <a:rPr lang="en-US" sz="1800" b="1">
                          <a:latin typeface="HelveticaNeueLT Std Lt" panose="020B0403020202020204" pitchFamily="34" charset="0"/>
                          <a:ea typeface="Arial" charset="0"/>
                          <a:cs typeface="Arial" panose="020B0604020202020204" pitchFamily="34" charset="0"/>
                        </a:rPr>
                        <a:t>Azelaic Acid</a:t>
                      </a:r>
                    </a:p>
                  </a:txBody>
                  <a:tcPr anchor="ctr">
                    <a:solidFill>
                      <a:schemeClr val="accent1">
                        <a:lumMod val="60000"/>
                        <a:lumOff val="40000"/>
                      </a:schemeClr>
                    </a:solidFill>
                  </a:tcPr>
                </a:tc>
                <a:tc>
                  <a:txBody>
                    <a:bodyPr/>
                    <a:lstStyle/>
                    <a:p>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Aziderm, Azelex, Finacea</a:t>
                      </a: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Mild</a:t>
                      </a:r>
                      <a:r>
                        <a:rPr lang="en-US" sz="1600" baseline="0">
                          <a:latin typeface="HelveticaNeueLT Std Lt" panose="020B0403020202020204" pitchFamily="34" charset="0"/>
                          <a:ea typeface="Arial" charset="0"/>
                          <a:cs typeface="Arial" panose="020B0604020202020204" pitchFamily="34" charset="0"/>
                        </a:rPr>
                        <a:t> to moderate</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a:latin typeface="HelveticaNeueLT Std Lt" panose="020B0403020202020204" pitchFamily="34" charset="0"/>
                          <a:ea typeface="Arial" charset="0"/>
                          <a:cs typeface="Arial" panose="020B0604020202020204" pitchFamily="34" charset="0"/>
                        </a:rPr>
                        <a:t>Keratolytic agent and</a:t>
                      </a:r>
                      <a:r>
                        <a:rPr lang="en-US" sz="1600" baseline="0">
                          <a:latin typeface="HelveticaNeueLT Std Lt" panose="020B0403020202020204" pitchFamily="34" charset="0"/>
                          <a:ea typeface="Arial" charset="0"/>
                          <a:cs typeface="Arial" panose="020B0604020202020204" pitchFamily="34" charset="0"/>
                        </a:rPr>
                        <a:t> anti-bacterial</a:t>
                      </a:r>
                      <a:endParaRPr lang="en-US" sz="1600">
                        <a:latin typeface="HelveticaNeueLT Std Lt" panose="020B0403020202020204" pitchFamily="34" charset="0"/>
                        <a:ea typeface="Arial" charset="0"/>
                        <a:cs typeface="Arial" panose="020B0604020202020204" pitchFamily="34" charset="0"/>
                      </a:endParaRPr>
                    </a:p>
                  </a:txBody>
                  <a:tcPr anchor="ctr"/>
                </a:tc>
                <a:tc>
                  <a:txBody>
                    <a:bodyPr/>
                    <a:lstStyle/>
                    <a:p>
                      <a:r>
                        <a:rPr lang="en-US" sz="1600" kern="1200">
                          <a:solidFill>
                            <a:schemeClr val="dk1"/>
                          </a:solidFill>
                          <a:latin typeface="HelveticaNeueLT Std Lt" panose="020B0403020202020204" pitchFamily="34" charset="0"/>
                          <a:ea typeface="Arial" charset="0"/>
                          <a:cs typeface="Arial" panose="020B0604020202020204" pitchFamily="34" charset="0"/>
                        </a:rPr>
                        <a:t>Stinging or warmth;</a:t>
                      </a:r>
                    </a:p>
                    <a:p>
                      <a:r>
                        <a:rPr lang="en-US" sz="1600" kern="1200">
                          <a:solidFill>
                            <a:schemeClr val="dk1"/>
                          </a:solidFill>
                          <a:latin typeface="HelveticaNeueLT Std Lt" panose="020B0403020202020204" pitchFamily="34" charset="0"/>
                          <a:ea typeface="Arial" charset="0"/>
                          <a:cs typeface="Arial" panose="020B0604020202020204" pitchFamily="34" charset="0"/>
                        </a:rPr>
                        <a:t>severe itching,</a:t>
                      </a:r>
                      <a:r>
                        <a:rPr lang="en-US" sz="1600" kern="1200" baseline="0">
                          <a:solidFill>
                            <a:schemeClr val="dk1"/>
                          </a:solidFill>
                          <a:latin typeface="HelveticaNeueLT Std Lt" panose="020B0403020202020204" pitchFamily="34" charset="0"/>
                          <a:ea typeface="Arial" charset="0"/>
                          <a:cs typeface="Arial" panose="020B0604020202020204" pitchFamily="34" charset="0"/>
                        </a:rPr>
                        <a:t> </a:t>
                      </a:r>
                      <a:r>
                        <a:rPr lang="en-US" sz="1600" kern="1200">
                          <a:solidFill>
                            <a:schemeClr val="dk1"/>
                          </a:solidFill>
                          <a:latin typeface="HelveticaNeueLT Std Lt" panose="020B0403020202020204" pitchFamily="34" charset="0"/>
                          <a:ea typeface="Arial" charset="0"/>
                          <a:cs typeface="Arial" panose="020B0604020202020204" pitchFamily="34" charset="0"/>
                        </a:rPr>
                        <a:t>redness or peeling</a:t>
                      </a:r>
                      <a:endParaRPr lang="en-US" sz="1600">
                        <a:latin typeface="HelveticaNeueLT Std Lt" panose="020B0403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85593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43863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hidden="1"/>
          <p:cNvSpPr txBox="1">
            <a:spLocks noChangeArrowheads="1"/>
          </p:cNvSpPr>
          <p:nvPr/>
        </p:nvSpPr>
        <p:spPr bwMode="auto">
          <a:xfrm>
            <a:off x="6248403" y="1600200"/>
            <a:ext cx="39846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990033"/>
              </a:buClr>
              <a:buSzPct val="80000"/>
              <a:buFont typeface="Century Gothic" pitchFamily="34" charset="0"/>
              <a:buChar char="•"/>
              <a:defRPr sz="2800">
                <a:solidFill>
                  <a:schemeClr val="bg2"/>
                </a:solidFill>
                <a:latin typeface="+mn-lt"/>
                <a:ea typeface="+mn-ea"/>
                <a:cs typeface="+mn-cs"/>
              </a:defRPr>
            </a:lvl1pPr>
            <a:lvl2pPr marL="742950" indent="-285750" algn="l" rtl="0" eaLnBrk="0" fontAlgn="base" hangingPunct="0">
              <a:spcBef>
                <a:spcPct val="20000"/>
              </a:spcBef>
              <a:spcAft>
                <a:spcPct val="0"/>
              </a:spcAft>
              <a:buClr>
                <a:srgbClr val="990033"/>
              </a:buClr>
              <a:buSzPct val="80000"/>
              <a:buFont typeface="Century Gothic" pitchFamily="34" charset="0"/>
              <a:buChar char="•"/>
              <a:defRPr sz="2400">
                <a:solidFill>
                  <a:schemeClr val="bg2"/>
                </a:solidFill>
                <a:latin typeface="+mn-lt"/>
              </a:defRPr>
            </a:lvl2pPr>
            <a:lvl3pPr marL="1143000" indent="-228600" algn="l" rtl="0" eaLnBrk="0" fontAlgn="base" hangingPunct="0">
              <a:spcBef>
                <a:spcPct val="20000"/>
              </a:spcBef>
              <a:spcAft>
                <a:spcPct val="0"/>
              </a:spcAft>
              <a:buClr>
                <a:srgbClr val="990033"/>
              </a:buClr>
              <a:buSzPct val="80000"/>
              <a:buFont typeface="Century Gothic" pitchFamily="34" charset="0"/>
              <a:buChar char="•"/>
              <a:defRPr sz="2000">
                <a:solidFill>
                  <a:schemeClr val="bg2"/>
                </a:solidFill>
                <a:latin typeface="+mn-lt"/>
              </a:defRPr>
            </a:lvl3pPr>
            <a:lvl4pPr marL="1600200" indent="-228600" algn="l" rtl="0" eaLnBrk="0" fontAlgn="base" hangingPunct="0">
              <a:spcBef>
                <a:spcPct val="20000"/>
              </a:spcBef>
              <a:spcAft>
                <a:spcPct val="0"/>
              </a:spcAft>
              <a:buClr>
                <a:srgbClr val="990033"/>
              </a:buClr>
              <a:buSzPct val="80000"/>
              <a:buFont typeface="Century Gothic" pitchFamily="34" charset="0"/>
              <a:buChar char="•"/>
              <a:defRPr sz="1800">
                <a:solidFill>
                  <a:schemeClr val="bg2"/>
                </a:solidFill>
                <a:latin typeface="+mn-lt"/>
              </a:defRPr>
            </a:lvl4pPr>
            <a:lvl5pPr marL="2057400" indent="-228600" algn="l" rtl="0" eaLnBrk="0" fontAlgn="base" hangingPunct="0">
              <a:spcBef>
                <a:spcPct val="20000"/>
              </a:spcBef>
              <a:spcAft>
                <a:spcPct val="0"/>
              </a:spcAft>
              <a:buClr>
                <a:srgbClr val="990033"/>
              </a:buClr>
              <a:buSzPct val="80000"/>
              <a:buFont typeface="Century Gothic" pitchFamily="34" charset="0"/>
              <a:buChar char="•"/>
              <a:defRPr sz="1800">
                <a:solidFill>
                  <a:schemeClr val="bg2"/>
                </a:solidFill>
                <a:latin typeface="+mn-lt"/>
              </a:defRPr>
            </a:lvl5pPr>
            <a:lvl6pPr marL="2514600" indent="-228600" algn="l" rtl="0" eaLnBrk="0" fontAlgn="base" hangingPunct="0">
              <a:spcBef>
                <a:spcPct val="20000"/>
              </a:spcBef>
              <a:spcAft>
                <a:spcPct val="0"/>
              </a:spcAft>
              <a:buClr>
                <a:srgbClr val="990033"/>
              </a:buClr>
              <a:buSzPct val="80000"/>
              <a:buFont typeface="Century Gothic" pitchFamily="34" charset="0"/>
              <a:buChar char="•"/>
              <a:defRPr sz="1800">
                <a:solidFill>
                  <a:schemeClr val="bg2"/>
                </a:solidFill>
                <a:latin typeface="+mn-lt"/>
              </a:defRPr>
            </a:lvl6pPr>
            <a:lvl7pPr marL="2971800" indent="-228600" algn="l" rtl="0" eaLnBrk="0" fontAlgn="base" hangingPunct="0">
              <a:spcBef>
                <a:spcPct val="20000"/>
              </a:spcBef>
              <a:spcAft>
                <a:spcPct val="0"/>
              </a:spcAft>
              <a:buClr>
                <a:srgbClr val="990033"/>
              </a:buClr>
              <a:buSzPct val="80000"/>
              <a:buFont typeface="Century Gothic" pitchFamily="34" charset="0"/>
              <a:buChar char="•"/>
              <a:defRPr sz="1800">
                <a:solidFill>
                  <a:schemeClr val="bg2"/>
                </a:solidFill>
                <a:latin typeface="+mn-lt"/>
              </a:defRPr>
            </a:lvl7pPr>
            <a:lvl8pPr marL="3429000" indent="-228600" algn="l" rtl="0" eaLnBrk="0" fontAlgn="base" hangingPunct="0">
              <a:spcBef>
                <a:spcPct val="20000"/>
              </a:spcBef>
              <a:spcAft>
                <a:spcPct val="0"/>
              </a:spcAft>
              <a:buClr>
                <a:srgbClr val="990033"/>
              </a:buClr>
              <a:buSzPct val="80000"/>
              <a:buFont typeface="Century Gothic" pitchFamily="34" charset="0"/>
              <a:buChar char="•"/>
              <a:defRPr sz="1800">
                <a:solidFill>
                  <a:schemeClr val="bg2"/>
                </a:solidFill>
                <a:latin typeface="+mn-lt"/>
              </a:defRPr>
            </a:lvl8pPr>
            <a:lvl9pPr marL="3886200" indent="-228600" algn="l" rtl="0" eaLnBrk="0" fontAlgn="base" hangingPunct="0">
              <a:spcBef>
                <a:spcPct val="20000"/>
              </a:spcBef>
              <a:spcAft>
                <a:spcPct val="0"/>
              </a:spcAft>
              <a:buClr>
                <a:srgbClr val="990033"/>
              </a:buClr>
              <a:buSzPct val="80000"/>
              <a:buFont typeface="Century Gothic" pitchFamily="34" charset="0"/>
              <a:buChar char="•"/>
              <a:defRPr sz="1800">
                <a:solidFill>
                  <a:schemeClr val="bg2"/>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990033"/>
              </a:buClr>
              <a:buSzPct val="80000"/>
              <a:buFont typeface="Arial" pitchFamily="34" charset="0"/>
              <a:buChar char="•"/>
              <a:tabLst/>
              <a:defRPr/>
            </a:pPr>
            <a:r>
              <a:rPr kumimoji="0" lang="en-US" sz="3200" b="0" i="0" u="none" strike="noStrike" kern="1200" cap="none" spc="0" normalizeH="0" baseline="0" noProof="0">
                <a:ln>
                  <a:noFill/>
                </a:ln>
                <a:solidFill>
                  <a:prstClr val="white">
                    <a:lumMod val="50000"/>
                  </a:prstClr>
                </a:solidFill>
                <a:effectLst/>
                <a:uLnTx/>
                <a:uFillTx/>
                <a:latin typeface="Calibri"/>
                <a:ea typeface="+mn-ea"/>
                <a:cs typeface="+mn-cs"/>
              </a:rPr>
              <a:t>Port Wine Stain               </a:t>
            </a:r>
          </a:p>
        </p:txBody>
      </p:sp>
      <p:sp>
        <p:nvSpPr>
          <p:cNvPr id="71683" name="Rectangle 2"/>
          <p:cNvSpPr>
            <a:spLocks noGrp="1" noChangeArrowheads="1"/>
          </p:cNvSpPr>
          <p:nvPr>
            <p:ph type="title"/>
          </p:nvPr>
        </p:nvSpPr>
        <p:spPr>
          <a:xfrm>
            <a:off x="1216503" y="226714"/>
            <a:ext cx="9758994" cy="992487"/>
          </a:xfrm>
        </p:spPr>
        <p:txBody>
          <a:bodyPr/>
          <a:lstStyle/>
          <a:p>
            <a:pPr algn="ctr"/>
            <a:r>
              <a:rPr lang="en-US" sz="3600"/>
              <a:t> </a:t>
            </a:r>
            <a:r>
              <a:rPr lang="en-US"/>
              <a:t>non-infectious skin disorders</a:t>
            </a:r>
          </a:p>
        </p:txBody>
      </p:sp>
      <p:sp>
        <p:nvSpPr>
          <p:cNvPr id="37891" name="Rectangle 3"/>
          <p:cNvSpPr>
            <a:spLocks noGrp="1" noChangeArrowheads="1"/>
          </p:cNvSpPr>
          <p:nvPr>
            <p:ph sz="half" idx="1"/>
          </p:nvPr>
        </p:nvSpPr>
        <p:spPr>
          <a:xfrm>
            <a:off x="963062" y="1608935"/>
            <a:ext cx="4013075" cy="4876798"/>
          </a:xfrm>
        </p:spPr>
        <p:txBody>
          <a:bodyPr>
            <a:normAutofit/>
          </a:bodyPr>
          <a:lstStyle/>
          <a:p>
            <a:pPr>
              <a:defRPr/>
            </a:pPr>
            <a:r>
              <a:rPr lang="en-US" sz="3200"/>
              <a:t>Psoriasis</a:t>
            </a:r>
          </a:p>
          <a:p>
            <a:pPr>
              <a:defRPr/>
            </a:pPr>
            <a:r>
              <a:rPr lang="en-US" sz="3200"/>
              <a:t>Eczema</a:t>
            </a:r>
          </a:p>
          <a:p>
            <a:pPr>
              <a:defRPr/>
            </a:pPr>
            <a:r>
              <a:rPr lang="en-US" sz="3200"/>
              <a:t>Irritant dermatitis</a:t>
            </a:r>
          </a:p>
          <a:p>
            <a:pPr>
              <a:defRPr/>
            </a:pPr>
            <a:r>
              <a:rPr lang="en-US" sz="3200"/>
              <a:t>Actinic keratosis</a:t>
            </a:r>
          </a:p>
          <a:p>
            <a:pPr>
              <a:defRPr/>
            </a:pPr>
            <a:r>
              <a:rPr lang="en-US" sz="3200"/>
              <a:t>Solar comedones</a:t>
            </a:r>
          </a:p>
          <a:p>
            <a:pPr>
              <a:defRPr/>
            </a:pPr>
            <a:r>
              <a:rPr lang="en-US" sz="3200"/>
              <a:t>Rosacea</a:t>
            </a:r>
          </a:p>
          <a:p>
            <a:pPr>
              <a:defRPr/>
            </a:pPr>
            <a:r>
              <a:rPr lang="en-US" sz="3200"/>
              <a:t>Crater scars</a:t>
            </a:r>
          </a:p>
          <a:p>
            <a:pPr>
              <a:defRPr/>
            </a:pPr>
            <a:r>
              <a:rPr lang="en-US" sz="3200" err="1"/>
              <a:t>Milia</a:t>
            </a:r>
            <a:r>
              <a:rPr lang="en-US" sz="3200"/>
              <a:t> </a:t>
            </a:r>
          </a:p>
          <a:p>
            <a:pPr marL="0" indent="0">
              <a:buNone/>
              <a:defRPr/>
            </a:pPr>
            <a:endParaRPr lang="en-US" sz="3200">
              <a:solidFill>
                <a:schemeClr val="bg1">
                  <a:lumMod val="50000"/>
                </a:schemeClr>
              </a:solidFill>
            </a:endParaRPr>
          </a:p>
        </p:txBody>
      </p:sp>
      <p:pic>
        <p:nvPicPr>
          <p:cNvPr id="324612"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57753" y="1886519"/>
            <a:ext cx="3520716" cy="4345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136" r="16180"/>
          <a:stretch/>
        </p:blipFill>
        <p:spPr>
          <a:xfrm>
            <a:off x="6607071" y="2442736"/>
            <a:ext cx="4265282" cy="3232929"/>
          </a:xfrm>
          <a:prstGeom prst="rect">
            <a:avLst/>
          </a:prstGeom>
        </p:spPr>
      </p:pic>
      <p:pic>
        <p:nvPicPr>
          <p:cNvPr id="8" name="Picture 7" descr="A close up of a hand&#10;&#10;Description automatically generated">
            <a:extLst>
              <a:ext uri="{FF2B5EF4-FFF2-40B4-BE49-F238E27FC236}">
                <a16:creationId xmlns:a16="http://schemas.microsoft.com/office/drawing/2014/main" id="{427C0654-CDE9-4843-9476-638136CB7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969" y="1845317"/>
            <a:ext cx="3256271" cy="4356216"/>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510" r="16796" b="5840"/>
          <a:stretch/>
        </p:blipFill>
        <p:spPr>
          <a:xfrm>
            <a:off x="7098271" y="2139601"/>
            <a:ext cx="3416969" cy="3797998"/>
          </a:xfrm>
          <a:prstGeom prst="rect">
            <a:avLst/>
          </a:prstGeom>
        </p:spPr>
      </p:pic>
      <p:pic>
        <p:nvPicPr>
          <p:cNvPr id="324617" name="Picture 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057753" y="1845317"/>
            <a:ext cx="3843070" cy="443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4618" name="Picture 1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876160" y="1754488"/>
            <a:ext cx="4206256" cy="487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14528" r="13457"/>
          <a:stretch/>
        </p:blipFill>
        <p:spPr>
          <a:xfrm>
            <a:off x="6945081" y="2258785"/>
            <a:ext cx="3884045" cy="3559629"/>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3916" y="2204525"/>
            <a:ext cx="3440401" cy="3855527"/>
          </a:xfrm>
          <a:prstGeom prst="rect">
            <a:avLst/>
          </a:prstGeom>
        </p:spPr>
      </p:pic>
    </p:spTree>
    <p:extLst>
      <p:ext uri="{BB962C8B-B14F-4D97-AF65-F5344CB8AC3E}">
        <p14:creationId xmlns:p14="http://schemas.microsoft.com/office/powerpoint/2010/main" val="414393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46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246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89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891">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891">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891">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46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246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891">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46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246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891">
                                            <p:txEl>
                                              <p:pRg st="6" end="6"/>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7891">
                                            <p:txEl>
                                              <p:pRg st="7" end="7"/>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946" r="135"/>
          <a:stretch/>
        </p:blipFill>
        <p:spPr>
          <a:xfrm>
            <a:off x="-201335" y="0"/>
            <a:ext cx="8313489" cy="6858000"/>
          </a:xfrm>
          <a:prstGeom prst="rect">
            <a:avLst/>
          </a:prstGeom>
        </p:spPr>
      </p:pic>
      <p:sp>
        <p:nvSpPr>
          <p:cNvPr id="73730" name="Rectangle 2"/>
          <p:cNvSpPr>
            <a:spLocks noGrp="1" noChangeArrowheads="1"/>
          </p:cNvSpPr>
          <p:nvPr>
            <p:ph type="title"/>
          </p:nvPr>
        </p:nvSpPr>
        <p:spPr>
          <a:xfrm>
            <a:off x="8112154" y="0"/>
            <a:ext cx="4079846" cy="6858000"/>
          </a:xfrm>
          <a:solidFill>
            <a:srgbClr val="0087AE"/>
          </a:solidFill>
        </p:spPr>
        <p:txBody>
          <a:bodyPr vert="horz" lIns="91440" tIns="45720" rIns="91440" bIns="45720" rtlCol="0" anchor="ctr">
            <a:noAutofit/>
          </a:bodyPr>
          <a:lstStyle/>
          <a:p>
            <a:pPr algn="ctr">
              <a:lnSpc>
                <a:spcPct val="100000"/>
              </a:lnSpc>
            </a:pPr>
            <a:r>
              <a:rPr lang="en-US">
                <a:solidFill>
                  <a:schemeClr val="bg1"/>
                </a:solidFill>
              </a:rPr>
              <a:t>how to recognize</a:t>
            </a:r>
            <a:br>
              <a:rPr lang="en-US">
                <a:solidFill>
                  <a:schemeClr val="bg1"/>
                </a:solidFill>
              </a:rPr>
            </a:br>
            <a:r>
              <a:rPr lang="en-US">
                <a:solidFill>
                  <a:schemeClr val="bg1"/>
                </a:solidFill>
              </a:rPr>
              <a:t> infectious </a:t>
            </a:r>
            <a:br>
              <a:rPr lang="en-US">
                <a:solidFill>
                  <a:schemeClr val="bg1"/>
                </a:solidFill>
              </a:rPr>
            </a:br>
            <a:r>
              <a:rPr lang="en-US">
                <a:solidFill>
                  <a:schemeClr val="bg1"/>
                </a:solidFill>
              </a:rPr>
              <a:t>skin diseases</a:t>
            </a:r>
            <a:endParaRPr lang="en-US"/>
          </a:p>
        </p:txBody>
      </p:sp>
      <p:pic>
        <p:nvPicPr>
          <p:cNvPr id="4" name="Picture 3">
            <a:extLst>
              <a:ext uri="{FF2B5EF4-FFF2-40B4-BE49-F238E27FC236}">
                <a16:creationId xmlns:a16="http://schemas.microsoft.com/office/drawing/2014/main" id="{5996C167-452A-4978-B21F-0966454D2816}"/>
              </a:ext>
            </a:extLst>
          </p:cNvPr>
          <p:cNvPicPr>
            <a:picLocks noChangeAspect="1"/>
          </p:cNvPicPr>
          <p:nvPr/>
        </p:nvPicPr>
        <p:blipFill>
          <a:blip r:embed="rId4"/>
          <a:stretch>
            <a:fillRect/>
          </a:stretch>
        </p:blipFill>
        <p:spPr>
          <a:xfrm>
            <a:off x="9845002" y="6480036"/>
            <a:ext cx="2066723" cy="243861"/>
          </a:xfrm>
          <a:prstGeom prst="rect">
            <a:avLst/>
          </a:prstGeom>
        </p:spPr>
      </p:pic>
    </p:spTree>
    <p:extLst>
      <p:ext uri="{BB962C8B-B14F-4D97-AF65-F5344CB8AC3E}">
        <p14:creationId xmlns:p14="http://schemas.microsoft.com/office/powerpoint/2010/main" val="69537408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6C92A0-C64A-44E4-A5F9-FD9C6022B625}"/>
              </a:ext>
            </a:extLst>
          </p:cNvPr>
          <p:cNvSpPr>
            <a:spLocks noGrp="1"/>
          </p:cNvSpPr>
          <p:nvPr>
            <p:ph type="title"/>
          </p:nvPr>
        </p:nvSpPr>
        <p:spPr>
          <a:xfrm>
            <a:off x="15194" y="1"/>
            <a:ext cx="4695145" cy="1436914"/>
          </a:xfrm>
        </p:spPr>
        <p:txBody>
          <a:bodyPr vert="horz" lIns="91440" tIns="45720" rIns="91440" bIns="45720" rtlCol="0" anchor="ctr">
            <a:normAutofit/>
          </a:bodyPr>
          <a:lstStyle/>
          <a:p>
            <a:pPr algn="ctr"/>
            <a:r>
              <a:rPr lang="en-US"/>
              <a:t>various forms</a:t>
            </a:r>
          </a:p>
        </p:txBody>
      </p:sp>
      <p:pic>
        <p:nvPicPr>
          <p:cNvPr id="8" name="Picture 4">
            <a:extLst>
              <a:ext uri="{FF2B5EF4-FFF2-40B4-BE49-F238E27FC236}">
                <a16:creationId xmlns:a16="http://schemas.microsoft.com/office/drawing/2014/main" id="{EC26B053-127A-4ABC-89A5-CEC19F4E53E6}"/>
              </a:ext>
            </a:extLst>
          </p:cNvPr>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val="0"/>
              </a:ext>
            </a:extLst>
          </a:blip>
          <a:srcRect l="5181" r="14086"/>
          <a:stretch/>
        </p:blipFill>
        <p:spPr bwMode="auto">
          <a:xfrm rot="21600000">
            <a:off x="4710340" y="0"/>
            <a:ext cx="7615010"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a:extLst>
              <a:ext uri="{FF2B5EF4-FFF2-40B4-BE49-F238E27FC236}">
                <a16:creationId xmlns:a16="http://schemas.microsoft.com/office/drawing/2014/main" id="{180F9C59-FBCF-444A-951F-F24A0959D2C1}"/>
              </a:ext>
            </a:extLst>
          </p:cNvPr>
          <p:cNvSpPr>
            <a:spLocks noGrp="1"/>
          </p:cNvSpPr>
          <p:nvPr>
            <p:ph sz="half" idx="2"/>
          </p:nvPr>
        </p:nvSpPr>
        <p:spPr>
          <a:xfrm>
            <a:off x="1046354" y="2519918"/>
            <a:ext cx="2328024" cy="2608613"/>
          </a:xfrm>
        </p:spPr>
        <p:txBody>
          <a:bodyPr vert="horz" lIns="91440" tIns="45720" rIns="91440" bIns="45720" rtlCol="0" anchor="ctr">
            <a:normAutofit/>
          </a:bodyPr>
          <a:lstStyle/>
          <a:p>
            <a:pPr marL="463550" indent="-463550"/>
            <a:r>
              <a:rPr lang="en-US" sz="3200"/>
              <a:t>Bacterial</a:t>
            </a:r>
          </a:p>
          <a:p>
            <a:pPr marL="463550" indent="-463550"/>
            <a:r>
              <a:rPr lang="en-US" sz="3200"/>
              <a:t>Viral</a:t>
            </a:r>
          </a:p>
          <a:p>
            <a:pPr marL="463550" indent="-463550"/>
            <a:r>
              <a:rPr lang="en-US" sz="3200"/>
              <a:t>Parasitic</a:t>
            </a:r>
          </a:p>
          <a:p>
            <a:pPr marL="463550" indent="-463550"/>
            <a:r>
              <a:rPr lang="en-US" sz="3200"/>
              <a:t>Fungal </a:t>
            </a:r>
          </a:p>
        </p:txBody>
      </p:sp>
      <p:pic>
        <p:nvPicPr>
          <p:cNvPr id="5" name="Picture 4">
            <a:extLst>
              <a:ext uri="{FF2B5EF4-FFF2-40B4-BE49-F238E27FC236}">
                <a16:creationId xmlns:a16="http://schemas.microsoft.com/office/drawing/2014/main" id="{1921806A-FBF3-4B12-9754-607601D4E3C6}"/>
              </a:ext>
            </a:extLst>
          </p:cNvPr>
          <p:cNvPicPr>
            <a:picLocks noChangeAspect="1"/>
          </p:cNvPicPr>
          <p:nvPr/>
        </p:nvPicPr>
        <p:blipFill>
          <a:blip r:embed="rId4"/>
          <a:stretch>
            <a:fillRect/>
          </a:stretch>
        </p:blipFill>
        <p:spPr>
          <a:xfrm>
            <a:off x="9845002" y="6480036"/>
            <a:ext cx="2066723" cy="243861"/>
          </a:xfrm>
          <a:prstGeom prst="rect">
            <a:avLst/>
          </a:prstGeom>
        </p:spPr>
      </p:pic>
    </p:spTree>
    <p:extLst>
      <p:ext uri="{BB962C8B-B14F-4D97-AF65-F5344CB8AC3E}">
        <p14:creationId xmlns:p14="http://schemas.microsoft.com/office/powerpoint/2010/main" val="3841814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7" descr="http://www.ict-science-to-society.org/Pathogenomics/images/bacteria_cell.jpg"/>
          <p:cNvPicPr>
            <a:picLocks noChangeAspect="1" noChangeArrowheads="1"/>
          </p:cNvPicPr>
          <p:nvPr/>
        </p:nvPicPr>
        <p:blipFill rotWithShape="1">
          <a:blip r:embed="rId3" cstate="screen"/>
          <a:srcRect l="-1" t="-3" r="-1" b="-716"/>
          <a:stretch/>
        </p:blipFill>
        <p:spPr bwMode="auto">
          <a:xfrm>
            <a:off x="6729983" y="1549009"/>
            <a:ext cx="4082915" cy="4866593"/>
          </a:xfrm>
          <a:prstGeom prst="rect">
            <a:avLst/>
          </a:prstGeom>
          <a:noFill/>
          <a:ln w="9525">
            <a:noFill/>
            <a:miter lim="800000"/>
            <a:headEnd/>
            <a:tailEnd/>
          </a:ln>
        </p:spPr>
      </p:pic>
      <p:pic>
        <p:nvPicPr>
          <p:cNvPr id="13315" name="Picture 5" descr="http://www.scharfphoto.com/fine_art_prints/archives/199812-026-Staph-Bacteria.jpg"/>
          <p:cNvPicPr>
            <a:picLocks noChangeAspect="1" noChangeArrowheads="1"/>
          </p:cNvPicPr>
          <p:nvPr/>
        </p:nvPicPr>
        <p:blipFill rotWithShape="1">
          <a:blip r:embed="rId4" cstate="screen"/>
          <a:srcRect l="475" t="1748" r="380" b="3393"/>
          <a:stretch/>
        </p:blipFill>
        <p:spPr bwMode="auto">
          <a:xfrm>
            <a:off x="0" y="1359160"/>
            <a:ext cx="5597666" cy="5498840"/>
          </a:xfrm>
          <a:prstGeom prst="rect">
            <a:avLst/>
          </a:prstGeom>
          <a:noFill/>
          <a:ln w="9525">
            <a:noFill/>
            <a:miter lim="800000"/>
            <a:headEnd/>
            <a:tailEnd/>
          </a:ln>
        </p:spPr>
      </p:pic>
      <p:sp>
        <p:nvSpPr>
          <p:cNvPr id="3" name="Title 2">
            <a:extLst>
              <a:ext uri="{FF2B5EF4-FFF2-40B4-BE49-F238E27FC236}">
                <a16:creationId xmlns:a16="http://schemas.microsoft.com/office/drawing/2014/main" id="{6538ED7D-23BE-4C2D-9372-62E3D7FCEC57}"/>
              </a:ext>
            </a:extLst>
          </p:cNvPr>
          <p:cNvSpPr>
            <a:spLocks noGrp="1"/>
          </p:cNvSpPr>
          <p:nvPr>
            <p:ph type="title"/>
          </p:nvPr>
        </p:nvSpPr>
        <p:spPr>
          <a:xfrm>
            <a:off x="0" y="0"/>
            <a:ext cx="12192000" cy="1275044"/>
          </a:xfrm>
        </p:spPr>
        <p:txBody>
          <a:bodyPr/>
          <a:lstStyle/>
          <a:p>
            <a:r>
              <a:rPr lang="en-US"/>
              <a:t>bacterial infections</a:t>
            </a:r>
          </a:p>
        </p:txBody>
      </p:sp>
    </p:spTree>
    <p:extLst>
      <p:ext uri="{BB962C8B-B14F-4D97-AF65-F5344CB8AC3E}">
        <p14:creationId xmlns:p14="http://schemas.microsoft.com/office/powerpoint/2010/main" val="11762726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12192000" cy="1353312"/>
          </a:xfrm>
        </p:spPr>
        <p:txBody>
          <a:bodyPr/>
          <a:lstStyle/>
          <a:p>
            <a:pPr algn="ctr" eaLnBrk="1" hangingPunct="1"/>
            <a:r>
              <a:rPr lang="en-US">
                <a:cs typeface="Arial" panose="020B0604020202020204" pitchFamily="34" charset="0"/>
              </a:rPr>
              <a:t>impetigo</a:t>
            </a:r>
          </a:p>
        </p:txBody>
      </p:sp>
      <p:pic>
        <p:nvPicPr>
          <p:cNvPr id="14339" name="Picture 4" descr="http://www.dshs.state.tx.us/idcu/disease/impetigo/Impetigo_Contagiosa_1_040722.jpg"/>
          <p:cNvPicPr>
            <a:picLocks noChangeAspect="1" noChangeArrowheads="1"/>
          </p:cNvPicPr>
          <p:nvPr/>
        </p:nvPicPr>
        <p:blipFill>
          <a:blip r:embed="rId3" cstate="screen"/>
          <a:srcRect/>
          <a:stretch>
            <a:fillRect/>
          </a:stretch>
        </p:blipFill>
        <p:spPr bwMode="auto">
          <a:xfrm>
            <a:off x="6764594" y="1716615"/>
            <a:ext cx="4908133" cy="4362785"/>
          </a:xfrm>
          <a:prstGeom prst="rect">
            <a:avLst/>
          </a:prstGeom>
          <a:noFill/>
          <a:ln w="9525">
            <a:solidFill>
              <a:schemeClr val="bg2"/>
            </a:solidFill>
            <a:miter lim="800000"/>
            <a:headEnd/>
            <a:tailEnd/>
          </a:ln>
        </p:spPr>
      </p:pic>
      <p:pic>
        <p:nvPicPr>
          <p:cNvPr id="14340" name="Picture 6" descr="http://www.clinical-virology.org/gallery/images/non_viral/impetigo-1.jpg"/>
          <p:cNvPicPr>
            <a:picLocks noChangeAspect="1" noChangeArrowheads="1"/>
          </p:cNvPicPr>
          <p:nvPr/>
        </p:nvPicPr>
        <p:blipFill>
          <a:blip r:embed="rId4" cstate="screen"/>
          <a:srcRect/>
          <a:stretch>
            <a:fillRect/>
          </a:stretch>
        </p:blipFill>
        <p:spPr bwMode="auto">
          <a:xfrm>
            <a:off x="519273" y="1717345"/>
            <a:ext cx="5062696" cy="4362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99525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12192000" cy="1292352"/>
          </a:xfrm>
        </p:spPr>
        <p:txBody>
          <a:bodyPr/>
          <a:lstStyle/>
          <a:p>
            <a:pPr algn="ctr" eaLnBrk="1" hangingPunct="1"/>
            <a:r>
              <a:rPr lang="en-US">
                <a:cs typeface="Arial" panose="020B0604020202020204" pitchFamily="34" charset="0"/>
              </a:rPr>
              <a:t>conjunctivitis (pink eye)</a:t>
            </a:r>
          </a:p>
        </p:txBody>
      </p:sp>
      <p:pic>
        <p:nvPicPr>
          <p:cNvPr id="15363" name="Picture 6" descr="http://www.ralphb.net/JDMS/images/conjunc1.jpg"/>
          <p:cNvPicPr>
            <a:picLocks noChangeAspect="1" noChangeArrowheads="1"/>
          </p:cNvPicPr>
          <p:nvPr/>
        </p:nvPicPr>
        <p:blipFill>
          <a:blip r:embed="rId3" cstate="screen"/>
          <a:srcRect/>
          <a:stretch>
            <a:fillRect/>
          </a:stretch>
        </p:blipFill>
        <p:spPr bwMode="auto">
          <a:xfrm>
            <a:off x="576868" y="1938528"/>
            <a:ext cx="4379773" cy="3812024"/>
          </a:xfrm>
          <a:prstGeom prst="rect">
            <a:avLst/>
          </a:prstGeom>
          <a:noFill/>
          <a:ln w="9525">
            <a:solidFill>
              <a:schemeClr val="bg2"/>
            </a:solidFill>
            <a:miter lim="800000"/>
            <a:headEnd/>
            <a:tailEnd/>
          </a:ln>
        </p:spPr>
      </p:pic>
      <p:pic>
        <p:nvPicPr>
          <p:cNvPr id="15364" name="Picture 5"/>
          <p:cNvPicPr>
            <a:picLocks noChangeAspect="1" noChangeArrowheads="1"/>
          </p:cNvPicPr>
          <p:nvPr/>
        </p:nvPicPr>
        <p:blipFill>
          <a:blip r:embed="rId4" cstate="screen"/>
          <a:srcRect/>
          <a:stretch>
            <a:fillRect/>
          </a:stretch>
        </p:blipFill>
        <p:spPr bwMode="auto">
          <a:xfrm>
            <a:off x="5088928" y="4331763"/>
            <a:ext cx="6305728" cy="1418789"/>
          </a:xfrm>
          <a:prstGeom prst="rect">
            <a:avLst/>
          </a:prstGeom>
          <a:noFill/>
          <a:ln w="9525">
            <a:noFill/>
            <a:miter lim="800000"/>
            <a:headEnd/>
            <a:tailEnd/>
          </a:ln>
        </p:spPr>
      </p:pic>
      <p:pic>
        <p:nvPicPr>
          <p:cNvPr id="2" name="Picture 1">
            <a:extLst>
              <a:ext uri="{FF2B5EF4-FFF2-40B4-BE49-F238E27FC236}">
                <a16:creationId xmlns:a16="http://schemas.microsoft.com/office/drawing/2014/main" id="{D2767B32-84CF-46E8-8746-7D904D06B972}"/>
              </a:ext>
            </a:extLst>
          </p:cNvPr>
          <p:cNvPicPr>
            <a:picLocks noChangeAspect="1"/>
          </p:cNvPicPr>
          <p:nvPr/>
        </p:nvPicPr>
        <p:blipFill rotWithShape="1">
          <a:blip r:embed="rId5"/>
          <a:srcRect t="16489" b="22658"/>
          <a:stretch/>
        </p:blipFill>
        <p:spPr>
          <a:xfrm>
            <a:off x="5088928" y="1938528"/>
            <a:ext cx="6305728" cy="2148840"/>
          </a:xfrm>
          <a:prstGeom prst="rect">
            <a:avLst/>
          </a:prstGeom>
        </p:spPr>
      </p:pic>
    </p:spTree>
    <p:extLst>
      <p:ext uri="{BB962C8B-B14F-4D97-AF65-F5344CB8AC3E}">
        <p14:creationId xmlns:p14="http://schemas.microsoft.com/office/powerpoint/2010/main" val="64079011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12192000" cy="1275856"/>
          </a:xfrm>
        </p:spPr>
        <p:txBody>
          <a:bodyPr/>
          <a:lstStyle/>
          <a:p>
            <a:pPr algn="ctr" eaLnBrk="1" hangingPunct="1"/>
            <a:r>
              <a:rPr lang="en-US">
                <a:cs typeface="Arial" panose="020B0604020202020204" pitchFamily="34" charset="0"/>
              </a:rPr>
              <a:t>folliculitis</a:t>
            </a:r>
          </a:p>
        </p:txBody>
      </p:sp>
      <p:pic>
        <p:nvPicPr>
          <p:cNvPr id="16387"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Lst>
          </a:blip>
          <a:srcRect l="15192"/>
          <a:stretch>
            <a:fillRect/>
          </a:stretch>
        </p:blipFill>
        <p:spPr bwMode="auto">
          <a:xfrm>
            <a:off x="385010" y="2507081"/>
            <a:ext cx="3071365" cy="271629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EE678122-6B92-4CDA-A5BE-BD3D25DDA40F}"/>
              </a:ext>
            </a:extLst>
          </p:cNvPr>
          <p:cNvPicPr>
            <a:picLocks noChangeAspect="1"/>
          </p:cNvPicPr>
          <p:nvPr/>
        </p:nvPicPr>
        <p:blipFill rotWithShape="1">
          <a:blip r:embed="rId5"/>
          <a:srcRect l="19705" r="6564"/>
          <a:stretch/>
        </p:blipFill>
        <p:spPr>
          <a:xfrm>
            <a:off x="4386861" y="2507081"/>
            <a:ext cx="3325032" cy="2716294"/>
          </a:xfrm>
          <a:prstGeom prst="rect">
            <a:avLst/>
          </a:prstGeom>
          <a:ln>
            <a:noFill/>
          </a:ln>
          <a:effectLst>
            <a:outerShdw blurRad="292100" dist="139700" dir="2700000" algn="tl" rotWithShape="0">
              <a:srgbClr val="333333">
                <a:alpha val="65000"/>
              </a:srgbClr>
            </a:outerShdw>
          </a:effectLst>
        </p:spPr>
      </p:pic>
      <p:pic>
        <p:nvPicPr>
          <p:cNvPr id="6" name="Picture 5" descr="A close up of a person&#10;&#10;Description automatically generated">
            <a:extLst>
              <a:ext uri="{FF2B5EF4-FFF2-40B4-BE49-F238E27FC236}">
                <a16:creationId xmlns:a16="http://schemas.microsoft.com/office/drawing/2014/main" id="{553CDEA8-D1F6-4642-BC05-5F737486E12A}"/>
              </a:ext>
            </a:extLst>
          </p:cNvPr>
          <p:cNvPicPr>
            <a:picLocks noChangeAspect="1"/>
          </p:cNvPicPr>
          <p:nvPr/>
        </p:nvPicPr>
        <p:blipFill rotWithShape="1">
          <a:blip r:embed="rId6">
            <a:extLst>
              <a:ext uri="{28A0092B-C50C-407E-A947-70E740481C1C}">
                <a14:useLocalDpi xmlns:a14="http://schemas.microsoft.com/office/drawing/2010/main" val="0"/>
              </a:ext>
            </a:extLst>
          </a:blip>
          <a:srcRect l="8174"/>
          <a:stretch/>
        </p:blipFill>
        <p:spPr>
          <a:xfrm>
            <a:off x="8481958" y="2522088"/>
            <a:ext cx="3325032" cy="2701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08147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descr="http://www.armageddononline.org/image/virus2.JPG"/>
          <p:cNvPicPr>
            <a:picLocks noChangeAspect="1" noChangeArrowheads="1"/>
          </p:cNvPicPr>
          <p:nvPr/>
        </p:nvPicPr>
        <p:blipFill>
          <a:blip r:embed="rId3" cstate="screen"/>
          <a:srcRect/>
          <a:stretch>
            <a:fillRect/>
          </a:stretch>
        </p:blipFill>
        <p:spPr bwMode="auto">
          <a:xfrm>
            <a:off x="7526025" y="1359244"/>
            <a:ext cx="4665975" cy="5498756"/>
          </a:xfrm>
          <a:prstGeom prst="rect">
            <a:avLst/>
          </a:prstGeom>
          <a:noFill/>
          <a:ln w="9525">
            <a:noFill/>
            <a:miter lim="800000"/>
            <a:headEnd/>
            <a:tailEnd/>
          </a:ln>
        </p:spPr>
      </p:pic>
      <p:pic>
        <p:nvPicPr>
          <p:cNvPr id="17412" name="Picture 5"/>
          <p:cNvPicPr>
            <a:picLocks noChangeAspect="1" noChangeArrowheads="1"/>
          </p:cNvPicPr>
          <p:nvPr/>
        </p:nvPicPr>
        <p:blipFill rotWithShape="1">
          <a:blip r:embed="rId4" cstate="screen"/>
          <a:srcRect l="2178" r="6854"/>
          <a:stretch/>
        </p:blipFill>
        <p:spPr bwMode="auto">
          <a:xfrm rot="16200000">
            <a:off x="1013634" y="345608"/>
            <a:ext cx="5498757" cy="7526025"/>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B704B375-7C0E-4969-9765-DDA5A6013544}"/>
              </a:ext>
            </a:extLst>
          </p:cNvPr>
          <p:cNvSpPr>
            <a:spLocks noGrp="1"/>
          </p:cNvSpPr>
          <p:nvPr>
            <p:ph type="title"/>
          </p:nvPr>
        </p:nvSpPr>
        <p:spPr>
          <a:xfrm>
            <a:off x="-1" y="89695"/>
            <a:ext cx="12079705" cy="1143000"/>
          </a:xfrm>
        </p:spPr>
        <p:txBody>
          <a:bodyPr/>
          <a:lstStyle/>
          <a:p>
            <a:r>
              <a:rPr lang="en-US"/>
              <a:t>viral infections</a:t>
            </a:r>
          </a:p>
        </p:txBody>
      </p:sp>
    </p:spTree>
    <p:extLst>
      <p:ext uri="{BB962C8B-B14F-4D97-AF65-F5344CB8AC3E}">
        <p14:creationId xmlns:p14="http://schemas.microsoft.com/office/powerpoint/2010/main" val="196418130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a:cs typeface="Arial" panose="020B0604020202020204" pitchFamily="34" charset="0"/>
              </a:rPr>
              <a:t>herpes simplex</a:t>
            </a:r>
          </a:p>
        </p:txBody>
      </p:sp>
      <p:pic>
        <p:nvPicPr>
          <p:cNvPr id="4" name="Picture 3" descr="A close up of a person&#10;&#10;Description automatically generated">
            <a:extLst>
              <a:ext uri="{FF2B5EF4-FFF2-40B4-BE49-F238E27FC236}">
                <a16:creationId xmlns:a16="http://schemas.microsoft.com/office/drawing/2014/main" id="{4EEE6E8C-780B-45D8-BE8F-80FD38302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515" y="1973179"/>
            <a:ext cx="4551718" cy="3440252"/>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person, teeth, eating, young&#10;&#10;Description automatically generated">
            <a:extLst>
              <a:ext uri="{FF2B5EF4-FFF2-40B4-BE49-F238E27FC236}">
                <a16:creationId xmlns:a16="http://schemas.microsoft.com/office/drawing/2014/main" id="{A77F7582-B4D2-49CF-8491-93F2E8014105}"/>
              </a:ext>
            </a:extLst>
          </p:cNvPr>
          <p:cNvPicPr>
            <a:picLocks noChangeAspect="1"/>
          </p:cNvPicPr>
          <p:nvPr/>
        </p:nvPicPr>
        <p:blipFill rotWithShape="1">
          <a:blip r:embed="rId4">
            <a:extLst>
              <a:ext uri="{28A0092B-C50C-407E-A947-70E740481C1C}">
                <a14:useLocalDpi xmlns:a14="http://schemas.microsoft.com/office/drawing/2010/main" val="0"/>
              </a:ext>
            </a:extLst>
          </a:blip>
          <a:srcRect l="6654"/>
          <a:stretch/>
        </p:blipFill>
        <p:spPr>
          <a:xfrm>
            <a:off x="6508853" y="1973179"/>
            <a:ext cx="4812632" cy="3440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23419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6" descr="http://virus.stanford.edu/papova/2000/papova/war1.jpg"/>
          <p:cNvPicPr>
            <a:picLocks noChangeAspect="1" noChangeArrowheads="1"/>
          </p:cNvPicPr>
          <p:nvPr/>
        </p:nvPicPr>
        <p:blipFill rotWithShape="1">
          <a:blip r:embed="rId3" cstate="screen"/>
          <a:srcRect l="4819" r="-1" b="-1"/>
          <a:stretch/>
        </p:blipFill>
        <p:spPr bwMode="auto">
          <a:xfrm>
            <a:off x="609600" y="1600201"/>
            <a:ext cx="5384800" cy="4525963"/>
          </a:xfrm>
          <a:prstGeom prst="rect">
            <a:avLst/>
          </a:prstGeom>
          <a:noFill/>
          <a:ln w="9525">
            <a:solidFill>
              <a:schemeClr val="bg2"/>
            </a:solidFill>
            <a:miter lim="800000"/>
            <a:headEnd/>
            <a:tailEnd/>
          </a:ln>
        </p:spPr>
      </p:pic>
      <p:pic>
        <p:nvPicPr>
          <p:cNvPr id="19460" name="Picture 8" descr="http://www.aestheticsinpodiatry.com/images/plantar_warts.JPG"/>
          <p:cNvPicPr>
            <a:picLocks noChangeAspect="1" noChangeArrowheads="1"/>
          </p:cNvPicPr>
          <p:nvPr/>
        </p:nvPicPr>
        <p:blipFill rotWithShape="1">
          <a:blip r:embed="rId4" cstate="screen"/>
          <a:srcRect b="35911"/>
          <a:stretch/>
        </p:blipFill>
        <p:spPr bwMode="auto">
          <a:xfrm>
            <a:off x="6197600" y="1600201"/>
            <a:ext cx="5384800" cy="4525963"/>
          </a:xfrm>
          <a:prstGeom prst="rect">
            <a:avLst/>
          </a:prstGeom>
          <a:noFill/>
          <a:ln w="9525">
            <a:solidFill>
              <a:schemeClr val="bg2"/>
            </a:solidFill>
            <a:miter lim="800000"/>
            <a:headEnd/>
            <a:tailEnd/>
          </a:ln>
        </p:spPr>
      </p:pic>
      <p:sp>
        <p:nvSpPr>
          <p:cNvPr id="19458" name="Rectangle 2"/>
          <p:cNvSpPr>
            <a:spLocks noGrp="1" noChangeArrowheads="1"/>
          </p:cNvSpPr>
          <p:nvPr>
            <p:ph type="title"/>
          </p:nvPr>
        </p:nvSpPr>
        <p:spPr>
          <a:xfrm>
            <a:off x="508000" y="160336"/>
            <a:ext cx="10972800" cy="1143000"/>
          </a:xfrm>
        </p:spPr>
        <p:txBody>
          <a:bodyPr wrap="square" anchor="ctr">
            <a:normAutofit/>
          </a:bodyPr>
          <a:lstStyle/>
          <a:p>
            <a:pPr eaLnBrk="1" hangingPunct="1"/>
            <a:r>
              <a:rPr lang="en-US"/>
              <a:t>warts</a:t>
            </a:r>
          </a:p>
        </p:txBody>
      </p:sp>
    </p:spTree>
    <p:extLst>
      <p:ext uri="{BB962C8B-B14F-4D97-AF65-F5344CB8AC3E}">
        <p14:creationId xmlns:p14="http://schemas.microsoft.com/office/powerpoint/2010/main" val="314346405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6" descr="http://farm1.static.flickr.com/103/289550555_a39233aa92.jpg?v=0"/>
          <p:cNvPicPr>
            <a:picLocks noChangeAspect="1" noChangeArrowheads="1"/>
          </p:cNvPicPr>
          <p:nvPr/>
        </p:nvPicPr>
        <p:blipFill>
          <a:blip r:embed="rId3" cstate="screen"/>
          <a:srcRect/>
          <a:stretch>
            <a:fillRect/>
          </a:stretch>
        </p:blipFill>
        <p:spPr bwMode="auto">
          <a:xfrm>
            <a:off x="117446" y="1371600"/>
            <a:ext cx="5167618" cy="5486399"/>
          </a:xfrm>
          <a:prstGeom prst="rect">
            <a:avLst/>
          </a:prstGeom>
          <a:noFill/>
          <a:ln w="9525">
            <a:noFill/>
            <a:miter lim="800000"/>
            <a:headEnd/>
            <a:tailEnd/>
          </a:ln>
        </p:spPr>
      </p:pic>
      <p:pic>
        <p:nvPicPr>
          <p:cNvPr id="20484" name="Picture 7" descr="http://www.humanillnesses.com/original/images/hdc_0001_0002_0_img0106.jpg"/>
          <p:cNvPicPr>
            <a:picLocks noChangeAspect="1" noChangeArrowheads="1"/>
          </p:cNvPicPr>
          <p:nvPr/>
        </p:nvPicPr>
        <p:blipFill rotWithShape="1">
          <a:blip r:embed="rId4" cstate="screen"/>
          <a:srcRect l="2642" r="1262"/>
          <a:stretch/>
        </p:blipFill>
        <p:spPr bwMode="auto">
          <a:xfrm rot="5400000">
            <a:off x="6026600" y="722344"/>
            <a:ext cx="5516144" cy="6814657"/>
          </a:xfrm>
          <a:prstGeom prst="rect">
            <a:avLst/>
          </a:prstGeom>
          <a:noFill/>
          <a:ln w="9525">
            <a:noFill/>
            <a:miter lim="800000"/>
            <a:headEnd/>
            <a:tailEnd/>
          </a:ln>
        </p:spPr>
      </p:pic>
      <p:sp>
        <p:nvSpPr>
          <p:cNvPr id="2" name="Title 1">
            <a:extLst>
              <a:ext uri="{FF2B5EF4-FFF2-40B4-BE49-F238E27FC236}">
                <a16:creationId xmlns:a16="http://schemas.microsoft.com/office/drawing/2014/main" id="{7E56688A-7ACD-4933-ADDD-F97AA4074E43}"/>
              </a:ext>
            </a:extLst>
          </p:cNvPr>
          <p:cNvSpPr>
            <a:spLocks noGrp="1"/>
          </p:cNvSpPr>
          <p:nvPr>
            <p:ph type="title"/>
          </p:nvPr>
        </p:nvSpPr>
        <p:spPr>
          <a:xfrm>
            <a:off x="117445" y="89695"/>
            <a:ext cx="11930175" cy="1143000"/>
          </a:xfrm>
        </p:spPr>
        <p:txBody>
          <a:bodyPr/>
          <a:lstStyle/>
          <a:p>
            <a:r>
              <a:rPr lang="en-US"/>
              <a:t>fungal infections</a:t>
            </a:r>
          </a:p>
        </p:txBody>
      </p:sp>
      <p:pic>
        <p:nvPicPr>
          <p:cNvPr id="5" name="Picture 4">
            <a:extLst>
              <a:ext uri="{FF2B5EF4-FFF2-40B4-BE49-F238E27FC236}">
                <a16:creationId xmlns:a16="http://schemas.microsoft.com/office/drawing/2014/main" id="{577245E3-9C34-4AB0-81CC-987DFFC2D742}"/>
              </a:ext>
            </a:extLst>
          </p:cNvPr>
          <p:cNvPicPr>
            <a:picLocks noChangeAspect="1"/>
          </p:cNvPicPr>
          <p:nvPr/>
        </p:nvPicPr>
        <p:blipFill>
          <a:blip r:embed="rId5"/>
          <a:stretch>
            <a:fillRect/>
          </a:stretch>
        </p:blipFill>
        <p:spPr>
          <a:xfrm>
            <a:off x="9845002" y="6480036"/>
            <a:ext cx="2066723" cy="243861"/>
          </a:xfrm>
          <a:prstGeom prst="rect">
            <a:avLst/>
          </a:prstGeom>
        </p:spPr>
      </p:pic>
    </p:spTree>
    <p:extLst>
      <p:ext uri="{BB962C8B-B14F-4D97-AF65-F5344CB8AC3E}">
        <p14:creationId xmlns:p14="http://schemas.microsoft.com/office/powerpoint/2010/main" val="37576326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2111153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descr="http://cnserver0.nkf.med.ualberta.ca/cn/Schrier/Vol5/10-62%20copy.jpg"/>
          <p:cNvPicPr>
            <a:picLocks noChangeAspect="1" noChangeArrowheads="1"/>
          </p:cNvPicPr>
          <p:nvPr/>
        </p:nvPicPr>
        <p:blipFill rotWithShape="1">
          <a:blip r:embed="rId3" cstate="screen"/>
          <a:srcRect b="7382"/>
          <a:stretch/>
        </p:blipFill>
        <p:spPr bwMode="auto">
          <a:xfrm>
            <a:off x="609600" y="1600201"/>
            <a:ext cx="5384800" cy="4525963"/>
          </a:xfrm>
          <a:prstGeom prst="rect">
            <a:avLst/>
          </a:prstGeom>
          <a:noFill/>
          <a:ln w="9525">
            <a:solidFill>
              <a:schemeClr val="bg2"/>
            </a:solidFill>
            <a:miter lim="800000"/>
            <a:headEnd/>
            <a:tailEnd/>
          </a:ln>
        </p:spPr>
      </p:pic>
      <p:pic>
        <p:nvPicPr>
          <p:cNvPr id="21508" name="Picture 8" descr="http://www.intermix.org.uk/images/all/health/tinea_01.jpg"/>
          <p:cNvPicPr>
            <a:picLocks noChangeAspect="1" noChangeArrowheads="1"/>
          </p:cNvPicPr>
          <p:nvPr/>
        </p:nvPicPr>
        <p:blipFill rotWithShape="1">
          <a:blip r:embed="rId4" cstate="screen"/>
          <a:srcRect t="15668" r="1" b="21493"/>
          <a:stretch/>
        </p:blipFill>
        <p:spPr bwMode="auto">
          <a:xfrm>
            <a:off x="6197600" y="1600201"/>
            <a:ext cx="5384800" cy="4525963"/>
          </a:xfrm>
          <a:prstGeom prst="rect">
            <a:avLst/>
          </a:prstGeom>
          <a:noFill/>
          <a:ln w="9525">
            <a:solidFill>
              <a:schemeClr val="bg2"/>
            </a:solidFill>
            <a:miter lim="800000"/>
            <a:headEnd/>
            <a:tailEnd/>
          </a:ln>
        </p:spPr>
      </p:pic>
      <p:sp>
        <p:nvSpPr>
          <p:cNvPr id="21506" name="Rectangle 2"/>
          <p:cNvSpPr>
            <a:spLocks noGrp="1" noChangeArrowheads="1"/>
          </p:cNvSpPr>
          <p:nvPr>
            <p:ph type="title"/>
          </p:nvPr>
        </p:nvSpPr>
        <p:spPr>
          <a:xfrm>
            <a:off x="508000" y="160336"/>
            <a:ext cx="10972800" cy="1143000"/>
          </a:xfrm>
        </p:spPr>
        <p:txBody>
          <a:bodyPr wrap="square" anchor="ctr">
            <a:normAutofit/>
          </a:bodyPr>
          <a:lstStyle/>
          <a:p>
            <a:pPr eaLnBrk="1" hangingPunct="1"/>
            <a:r>
              <a:rPr lang="en-US"/>
              <a:t>tinea versicolor</a:t>
            </a:r>
          </a:p>
        </p:txBody>
      </p:sp>
    </p:spTree>
    <p:extLst>
      <p:ext uri="{BB962C8B-B14F-4D97-AF65-F5344CB8AC3E}">
        <p14:creationId xmlns:p14="http://schemas.microsoft.com/office/powerpoint/2010/main" val="363905091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US">
                <a:cs typeface="Arial" panose="020B0604020202020204" pitchFamily="34" charset="0"/>
              </a:rPr>
              <a:t>ringworm</a:t>
            </a:r>
          </a:p>
        </p:txBody>
      </p:sp>
      <p:pic>
        <p:nvPicPr>
          <p:cNvPr id="22531" name="Picture 6" descr="http://www.accesskent.com/Health/HealthDepartment/CD_Epid/images/Ring_Worm_Face.jpg"/>
          <p:cNvPicPr>
            <a:picLocks noChangeAspect="1" noChangeArrowheads="1"/>
          </p:cNvPicPr>
          <p:nvPr/>
        </p:nvPicPr>
        <p:blipFill>
          <a:blip r:embed="rId3" cstate="screen"/>
          <a:srcRect/>
          <a:stretch>
            <a:fillRect/>
          </a:stretch>
        </p:blipFill>
        <p:spPr bwMode="auto">
          <a:xfrm>
            <a:off x="2743026" y="1591809"/>
            <a:ext cx="2751762" cy="2099201"/>
          </a:xfrm>
          <a:prstGeom prst="rect">
            <a:avLst/>
          </a:prstGeom>
          <a:noFill/>
          <a:ln w="9525">
            <a:solidFill>
              <a:schemeClr val="bg2"/>
            </a:solidFill>
            <a:miter lim="800000"/>
            <a:headEnd/>
            <a:tailEnd/>
          </a:ln>
        </p:spPr>
      </p:pic>
      <p:pic>
        <p:nvPicPr>
          <p:cNvPr id="22532" name="Picture 10" descr="http://www.legacyhealth.org/images/Housecalls/ringworm.jpg"/>
          <p:cNvPicPr>
            <a:picLocks noChangeAspect="1" noChangeArrowheads="1"/>
          </p:cNvPicPr>
          <p:nvPr/>
        </p:nvPicPr>
        <p:blipFill>
          <a:blip r:embed="rId4" cstate="screen"/>
          <a:srcRect/>
          <a:stretch>
            <a:fillRect/>
          </a:stretch>
        </p:blipFill>
        <p:spPr bwMode="auto">
          <a:xfrm>
            <a:off x="5819164" y="1591809"/>
            <a:ext cx="3914720" cy="4454682"/>
          </a:xfrm>
          <a:prstGeom prst="rect">
            <a:avLst/>
          </a:prstGeom>
          <a:noFill/>
          <a:ln w="9525">
            <a:solidFill>
              <a:schemeClr val="bg2"/>
            </a:solidFill>
            <a:miter lim="800000"/>
            <a:headEnd/>
            <a:tailEnd/>
          </a:ln>
        </p:spPr>
      </p:pic>
      <p:pic>
        <p:nvPicPr>
          <p:cNvPr id="22533" name="Picture 12" descr="http://tbn0.google.com/images?q=tbn:qN_E7mi3sVu03M:http://www.lib.uiowa.edu/hardin/md/pictures22/cdc/4803_lores.jpg">
            <a:hlinkClick r:id="rId5"/>
          </p:cNvPr>
          <p:cNvPicPr>
            <a:picLocks noChangeAspect="1" noChangeArrowheads="1"/>
          </p:cNvPicPr>
          <p:nvPr/>
        </p:nvPicPr>
        <p:blipFill>
          <a:blip r:embed="rId6" cstate="screen"/>
          <a:srcRect/>
          <a:stretch>
            <a:fillRect/>
          </a:stretch>
        </p:blipFill>
        <p:spPr bwMode="auto">
          <a:xfrm>
            <a:off x="2743026" y="3920129"/>
            <a:ext cx="2751763" cy="2126362"/>
          </a:xfrm>
          <a:prstGeom prst="rect">
            <a:avLst/>
          </a:prstGeom>
          <a:noFill/>
          <a:ln w="9525">
            <a:solidFill>
              <a:schemeClr val="bg2"/>
            </a:solidFill>
            <a:miter lim="800000"/>
            <a:headEnd/>
            <a:tailEnd/>
          </a:ln>
        </p:spPr>
      </p:pic>
    </p:spTree>
    <p:extLst>
      <p:ext uri="{BB962C8B-B14F-4D97-AF65-F5344CB8AC3E}">
        <p14:creationId xmlns:p14="http://schemas.microsoft.com/office/powerpoint/2010/main" val="379846270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noChangeArrowheads="1"/>
          </p:cNvPicPr>
          <p:nvPr/>
        </p:nvPicPr>
        <p:blipFill rotWithShape="1">
          <a:blip r:embed="rId3" cstate="screen"/>
          <a:srcRect l="10533" r="7756" b="8453"/>
          <a:stretch/>
        </p:blipFill>
        <p:spPr bwMode="auto">
          <a:xfrm>
            <a:off x="2294020" y="2394741"/>
            <a:ext cx="3208421" cy="3344466"/>
          </a:xfrm>
          <a:prstGeom prst="rect">
            <a:avLst/>
          </a:prstGeom>
          <a:noFill/>
          <a:ln w="9525">
            <a:noFill/>
            <a:miter lim="800000"/>
            <a:headEnd/>
            <a:tailEnd/>
          </a:ln>
          <a:effectLst/>
        </p:spPr>
      </p:pic>
      <p:pic>
        <p:nvPicPr>
          <p:cNvPr id="23556" name="Picture 3"/>
          <p:cNvPicPr>
            <a:picLocks noChangeAspect="1" noChangeArrowheads="1"/>
          </p:cNvPicPr>
          <p:nvPr/>
        </p:nvPicPr>
        <p:blipFill>
          <a:blip r:embed="rId4" cstate="screen"/>
          <a:srcRect/>
          <a:stretch>
            <a:fillRect/>
          </a:stretch>
        </p:blipFill>
        <p:spPr bwMode="auto">
          <a:xfrm>
            <a:off x="6819821" y="2394742"/>
            <a:ext cx="2947761" cy="3344465"/>
          </a:xfrm>
          <a:prstGeom prst="rect">
            <a:avLst/>
          </a:prstGeom>
          <a:noFill/>
          <a:ln w="9525">
            <a:noFill/>
            <a:miter lim="800000"/>
            <a:headEnd/>
            <a:tailEnd/>
          </a:ln>
          <a:effectLst/>
        </p:spPr>
      </p:pic>
      <p:grpSp>
        <p:nvGrpSpPr>
          <p:cNvPr id="3" name="Group 2"/>
          <p:cNvGrpSpPr>
            <a:grpSpLocks/>
          </p:cNvGrpSpPr>
          <p:nvPr/>
        </p:nvGrpSpPr>
        <p:grpSpPr bwMode="auto">
          <a:xfrm>
            <a:off x="2630147" y="1731224"/>
            <a:ext cx="7265455" cy="593458"/>
            <a:chOff x="1962014" y="641463"/>
            <a:chExt cx="6163314" cy="1332975"/>
          </a:xfrm>
        </p:grpSpPr>
        <p:sp>
          <p:nvSpPr>
            <p:cNvPr id="23558" name="TextBox 1"/>
            <p:cNvSpPr txBox="1">
              <a:spLocks noChangeArrowheads="1"/>
            </p:cNvSpPr>
            <p:nvPr/>
          </p:nvSpPr>
          <p:spPr bwMode="auto">
            <a:xfrm>
              <a:off x="1962014" y="660965"/>
              <a:ext cx="1856504" cy="131347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6770"/>
                  </a:solidFill>
                  <a:effectLst/>
                  <a:uLnTx/>
                  <a:uFillTx/>
                  <a:latin typeface="HelveticaNeueLT Std Lt" panose="020B0403020202020204" pitchFamily="34" charset="0"/>
                  <a:ea typeface="+mn-ea"/>
                  <a:cs typeface="Arial" panose="020B0604020202020204" pitchFamily="34" charset="0"/>
                </a:rPr>
                <a:t>lice</a:t>
              </a:r>
            </a:p>
          </p:txBody>
        </p:sp>
        <p:sp>
          <p:nvSpPr>
            <p:cNvPr id="23559" name="TextBox 7"/>
            <p:cNvSpPr txBox="1">
              <a:spLocks noChangeArrowheads="1"/>
            </p:cNvSpPr>
            <p:nvPr/>
          </p:nvSpPr>
          <p:spPr bwMode="auto">
            <a:xfrm>
              <a:off x="5407528" y="641463"/>
              <a:ext cx="2717800" cy="131347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B6770"/>
                  </a:solidFill>
                  <a:effectLst/>
                  <a:uLnTx/>
                  <a:uFillTx/>
                  <a:latin typeface="HelveticaNeueLT Std Lt" panose="020B0403020202020204" pitchFamily="34" charset="0"/>
                  <a:ea typeface="+mn-ea"/>
                  <a:cs typeface="Arial" panose="020B0604020202020204" pitchFamily="34" charset="0"/>
                </a:rPr>
                <a:t>scabies</a:t>
              </a:r>
            </a:p>
          </p:txBody>
        </p:sp>
      </p:grpSp>
      <p:sp>
        <p:nvSpPr>
          <p:cNvPr id="2" name="Title 1">
            <a:extLst>
              <a:ext uri="{FF2B5EF4-FFF2-40B4-BE49-F238E27FC236}">
                <a16:creationId xmlns:a16="http://schemas.microsoft.com/office/drawing/2014/main" id="{F34125F2-1D24-49C7-A5B1-B70D3E98DB89}"/>
              </a:ext>
            </a:extLst>
          </p:cNvPr>
          <p:cNvSpPr>
            <a:spLocks noGrp="1"/>
          </p:cNvSpPr>
          <p:nvPr>
            <p:ph type="title"/>
          </p:nvPr>
        </p:nvSpPr>
        <p:spPr/>
        <p:txBody>
          <a:bodyPr/>
          <a:lstStyle/>
          <a:p>
            <a:r>
              <a:rPr lang="en-US"/>
              <a:t>parasitic infections</a:t>
            </a:r>
          </a:p>
        </p:txBody>
      </p:sp>
    </p:spTree>
    <p:extLst>
      <p:ext uri="{BB962C8B-B14F-4D97-AF65-F5344CB8AC3E}">
        <p14:creationId xmlns:p14="http://schemas.microsoft.com/office/powerpoint/2010/main" val="243732203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4327525" y="3752850"/>
            <a:ext cx="184150" cy="579438"/>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pic>
        <p:nvPicPr>
          <p:cNvPr id="4" name="Picture 3">
            <a:extLst>
              <a:ext uri="{FF2B5EF4-FFF2-40B4-BE49-F238E27FC236}">
                <a16:creationId xmlns:a16="http://schemas.microsoft.com/office/drawing/2014/main" id="{BA1542E9-2DB0-467C-B7E0-A8A526369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22" b="13333"/>
          <a:stretch/>
        </p:blipFill>
        <p:spPr>
          <a:xfrm>
            <a:off x="681419" y="2774"/>
            <a:ext cx="10829163" cy="6852453"/>
          </a:xfrm>
          <a:prstGeom prst="rect">
            <a:avLst/>
          </a:prstGeom>
        </p:spPr>
      </p:pic>
    </p:spTree>
    <p:extLst>
      <p:ext uri="{BB962C8B-B14F-4D97-AF65-F5344CB8AC3E}">
        <p14:creationId xmlns:p14="http://schemas.microsoft.com/office/powerpoint/2010/main" val="318732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659890" y="1"/>
            <a:ext cx="8872220" cy="1385536"/>
          </a:xfrm>
        </p:spPr>
        <p:txBody>
          <a:bodyPr/>
          <a:lstStyle/>
          <a:p>
            <a:pPr algn="ctr"/>
            <a:r>
              <a:rPr lang="en-US" sz="3600" b="1">
                <a:solidFill>
                  <a:srgbClr val="0070C0"/>
                </a:solidFill>
                <a:latin typeface="HelveticaNeueLT Std Lt" pitchFamily="34" charset="0"/>
              </a:rPr>
              <a:t> </a:t>
            </a:r>
            <a:r>
              <a:rPr lang="en-US"/>
              <a:t>non-infectious skin disorders</a:t>
            </a:r>
          </a:p>
        </p:txBody>
      </p:sp>
      <p:sp>
        <p:nvSpPr>
          <p:cNvPr id="37892" name="Rectangle 4"/>
          <p:cNvSpPr>
            <a:spLocks noGrp="1" noChangeArrowheads="1"/>
          </p:cNvSpPr>
          <p:nvPr>
            <p:ph sz="half" idx="1"/>
          </p:nvPr>
        </p:nvSpPr>
        <p:spPr>
          <a:xfrm>
            <a:off x="6928933" y="1868143"/>
            <a:ext cx="3910517" cy="4422421"/>
          </a:xfrm>
        </p:spPr>
        <p:txBody>
          <a:bodyPr anchor="ctr"/>
          <a:lstStyle/>
          <a:p>
            <a:pPr>
              <a:buFont typeface="Arial" pitchFamily="34" charset="0"/>
              <a:buChar char="•"/>
              <a:defRPr/>
            </a:pPr>
            <a:r>
              <a:rPr lang="en-US" sz="3200"/>
              <a:t>Port wine stain</a:t>
            </a:r>
          </a:p>
          <a:p>
            <a:pPr>
              <a:defRPr/>
            </a:pPr>
            <a:r>
              <a:rPr lang="en-US" sz="3200"/>
              <a:t>Skin tags</a:t>
            </a:r>
          </a:p>
          <a:p>
            <a:pPr>
              <a:defRPr/>
            </a:pPr>
            <a:r>
              <a:rPr lang="en-US" sz="3200"/>
              <a:t>Cherry </a:t>
            </a:r>
            <a:r>
              <a:rPr lang="en-US" sz="3200" err="1"/>
              <a:t>angioma</a:t>
            </a:r>
            <a:endParaRPr lang="en-US" sz="3200"/>
          </a:p>
          <a:p>
            <a:pPr>
              <a:defRPr/>
            </a:pPr>
            <a:r>
              <a:rPr lang="en-US" sz="3200" err="1"/>
              <a:t>Telangiectasia</a:t>
            </a:r>
            <a:endParaRPr lang="en-US" sz="3200"/>
          </a:p>
          <a:p>
            <a:pPr>
              <a:defRPr/>
            </a:pPr>
            <a:r>
              <a:rPr lang="en-US" sz="3200"/>
              <a:t>Hives</a:t>
            </a:r>
          </a:p>
          <a:p>
            <a:pPr>
              <a:defRPr/>
            </a:pPr>
            <a:r>
              <a:rPr lang="en-US" sz="3200" err="1"/>
              <a:t>Xanthelasma</a:t>
            </a:r>
            <a:endParaRPr lang="en-US" sz="3200"/>
          </a:p>
        </p:txBody>
      </p:sp>
      <p:pic>
        <p:nvPicPr>
          <p:cNvPr id="58373"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59890" y="1768671"/>
            <a:ext cx="3697295" cy="45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4"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59890" y="1768671"/>
            <a:ext cx="3556204" cy="444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9" name="Picture 1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53337" y="1811128"/>
            <a:ext cx="3369310" cy="453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80" name="Picture 1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90042" y="1666767"/>
            <a:ext cx="3369310" cy="465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81" name="Picture 13"/>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783489" y="1818265"/>
            <a:ext cx="3369310" cy="434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82" name="Picture 1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901986" y="1707310"/>
            <a:ext cx="3235737" cy="466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491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837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89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3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83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89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3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837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89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3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838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892">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38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5838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892">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7356" r="3415" b="3"/>
          <a:stretch/>
        </p:blipFill>
        <p:spPr>
          <a:xfrm>
            <a:off x="609600" y="1600201"/>
            <a:ext cx="5384800" cy="4525963"/>
          </a:xfrm>
          <a:prstGeom prst="rect">
            <a:avLst/>
          </a:prstGeom>
          <a:noFill/>
          <a:effectLst/>
        </p:spPr>
      </p:pic>
      <p:sp>
        <p:nvSpPr>
          <p:cNvPr id="9" name="Content Placeholder 8"/>
          <p:cNvSpPr>
            <a:spLocks noGrp="1"/>
          </p:cNvSpPr>
          <p:nvPr>
            <p:ph sz="half" idx="2"/>
          </p:nvPr>
        </p:nvSpPr>
        <p:spPr>
          <a:xfrm>
            <a:off x="6436751" y="2273532"/>
            <a:ext cx="5384800" cy="3179300"/>
          </a:xfrm>
        </p:spPr>
        <p:txBody>
          <a:bodyPr wrap="square" anchor="ctr">
            <a:normAutofit/>
          </a:bodyPr>
          <a:lstStyle/>
          <a:p>
            <a:r>
              <a:rPr lang="en-GB" sz="3200"/>
              <a:t>Non-cancer effects</a:t>
            </a:r>
          </a:p>
          <a:p>
            <a:r>
              <a:rPr lang="en-US" sz="3200"/>
              <a:t>Basal cell carcinoma</a:t>
            </a:r>
          </a:p>
          <a:p>
            <a:r>
              <a:rPr lang="en-US" sz="3200"/>
              <a:t>Squamous cell carcinoma</a:t>
            </a:r>
          </a:p>
          <a:p>
            <a:r>
              <a:rPr lang="en-US" sz="3200"/>
              <a:t>Malignant melanoma</a:t>
            </a:r>
            <a:endParaRPr lang="en-US"/>
          </a:p>
        </p:txBody>
      </p:sp>
      <p:sp>
        <p:nvSpPr>
          <p:cNvPr id="2" name="Title 1"/>
          <p:cNvSpPr>
            <a:spLocks noGrp="1"/>
          </p:cNvSpPr>
          <p:nvPr>
            <p:ph type="title"/>
          </p:nvPr>
        </p:nvSpPr>
        <p:spPr>
          <a:xfrm>
            <a:off x="609600" y="160336"/>
            <a:ext cx="10972800" cy="1143000"/>
          </a:xfrm>
        </p:spPr>
        <p:txBody>
          <a:bodyPr wrap="square" anchor="ctr">
            <a:normAutofit/>
          </a:bodyPr>
          <a:lstStyle/>
          <a:p>
            <a:r>
              <a:rPr lang="en-US"/>
              <a:t>carcinomas</a:t>
            </a:r>
          </a:p>
        </p:txBody>
      </p:sp>
    </p:spTree>
    <p:extLst>
      <p:ext uri="{BB962C8B-B14F-4D97-AF65-F5344CB8AC3E}">
        <p14:creationId xmlns:p14="http://schemas.microsoft.com/office/powerpoint/2010/main" val="206629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80640" y="0"/>
            <a:ext cx="7030720" cy="1357479"/>
          </a:xfrm>
        </p:spPr>
        <p:txBody>
          <a:bodyPr>
            <a:noAutofit/>
          </a:bodyPr>
          <a:lstStyle/>
          <a:p>
            <a:pPr algn="ctr"/>
            <a:r>
              <a:rPr lang="en-US">
                <a:cs typeface="Arial" panose="020B0604020202020204" pitchFamily="34" charset="0"/>
              </a:rPr>
              <a:t>non-cancerous effects</a:t>
            </a:r>
          </a:p>
        </p:txBody>
      </p:sp>
      <p:sp>
        <p:nvSpPr>
          <p:cNvPr id="29699" name="Rectangle 3"/>
          <p:cNvSpPr>
            <a:spLocks noGrp="1" noChangeArrowheads="1"/>
          </p:cNvSpPr>
          <p:nvPr>
            <p:ph idx="1"/>
          </p:nvPr>
        </p:nvSpPr>
        <p:spPr>
          <a:xfrm>
            <a:off x="903490" y="1898572"/>
            <a:ext cx="4248379" cy="4263750"/>
          </a:xfrm>
        </p:spPr>
        <p:txBody>
          <a:bodyPr>
            <a:noAutofit/>
          </a:bodyPr>
          <a:lstStyle/>
          <a:p>
            <a:pPr>
              <a:lnSpc>
                <a:spcPct val="150000"/>
              </a:lnSpc>
            </a:pPr>
            <a:r>
              <a:rPr lang="en-US" sz="3200">
                <a:cs typeface="Arial" panose="020B0604020202020204" pitchFamily="34" charset="0"/>
              </a:rPr>
              <a:t>Actinic keratosis</a:t>
            </a:r>
          </a:p>
          <a:p>
            <a:pPr>
              <a:lnSpc>
                <a:spcPct val="150000"/>
              </a:lnSpc>
            </a:pPr>
            <a:r>
              <a:rPr lang="en-US" sz="3200">
                <a:cs typeface="Arial" panose="020B0604020202020204" pitchFamily="34" charset="0"/>
              </a:rPr>
              <a:t>Seborrheic keratosis</a:t>
            </a:r>
          </a:p>
          <a:p>
            <a:pPr>
              <a:lnSpc>
                <a:spcPct val="150000"/>
              </a:lnSpc>
            </a:pPr>
            <a:r>
              <a:rPr lang="en-US" sz="3200">
                <a:cs typeface="Arial" panose="020B0604020202020204" pitchFamily="34" charset="0"/>
              </a:rPr>
              <a:t>Favre-</a:t>
            </a:r>
            <a:r>
              <a:rPr lang="en-US" sz="3200" err="1">
                <a:cs typeface="Arial" panose="020B0604020202020204" pitchFamily="34" charset="0"/>
              </a:rPr>
              <a:t>Racouchots</a:t>
            </a:r>
            <a:endParaRPr lang="en-US" sz="3200">
              <a:cs typeface="Arial" panose="020B0604020202020204" pitchFamily="34" charset="0"/>
            </a:endParaRPr>
          </a:p>
          <a:p>
            <a:pPr>
              <a:lnSpc>
                <a:spcPct val="150000"/>
              </a:lnSpc>
            </a:pPr>
            <a:r>
              <a:rPr lang="en-GB" sz="3200">
                <a:cs typeface="Arial" panose="020B0604020202020204" pitchFamily="34" charset="0"/>
              </a:rPr>
              <a:t>Solar </a:t>
            </a:r>
            <a:r>
              <a:rPr lang="en-GB" sz="3200" err="1">
                <a:cs typeface="Arial" panose="020B0604020202020204" pitchFamily="34" charset="0"/>
              </a:rPr>
              <a:t>lentigo</a:t>
            </a:r>
            <a:r>
              <a:rPr lang="en-GB" sz="3200">
                <a:cs typeface="Arial" panose="020B0604020202020204" pitchFamily="34" charset="0"/>
              </a:rPr>
              <a:t> </a:t>
            </a:r>
          </a:p>
          <a:p>
            <a:pPr>
              <a:lnSpc>
                <a:spcPct val="150000"/>
              </a:lnSpc>
            </a:pPr>
            <a:r>
              <a:rPr lang="en-US" sz="3200">
                <a:cs typeface="Arial" panose="020B0604020202020204" pitchFamily="34" charset="0"/>
              </a:rPr>
              <a:t>Photo toxicity</a:t>
            </a:r>
          </a:p>
        </p:txBody>
      </p:sp>
      <p:pic>
        <p:nvPicPr>
          <p:cNvPr id="29700" name="Picture 4" descr="actinic1"/>
          <p:cNvPicPr>
            <a:picLocks noChangeAspect="1" noChangeArrowheads="1"/>
          </p:cNvPicPr>
          <p:nvPr/>
        </p:nvPicPr>
        <p:blipFill rotWithShape="1">
          <a:blip r:embed="rId3" cstate="screen">
            <a:lum bright="12000"/>
          </a:blip>
          <a:srcRect l="16032" t="15769" b="18619"/>
          <a:stretch/>
        </p:blipFill>
        <p:spPr bwMode="auto">
          <a:xfrm>
            <a:off x="5766696" y="1586455"/>
            <a:ext cx="3004184" cy="1890333"/>
          </a:xfrm>
          <a:prstGeom prst="rect">
            <a:avLst/>
          </a:prstGeom>
          <a:noFill/>
          <a:ln w="9525">
            <a:solidFill>
              <a:srgbClr val="0087AE"/>
            </a:solidFill>
            <a:miter lim="800000"/>
            <a:headEnd/>
            <a:tailEnd/>
          </a:ln>
          <a:effectLst/>
        </p:spPr>
      </p:pic>
      <p:pic>
        <p:nvPicPr>
          <p:cNvPr id="29701" name="Picture 5" descr="Skin-Sebker2"/>
          <p:cNvPicPr>
            <a:picLocks noChangeAspect="1" noChangeArrowheads="1"/>
          </p:cNvPicPr>
          <p:nvPr/>
        </p:nvPicPr>
        <p:blipFill rotWithShape="1">
          <a:blip r:embed="rId4" cstate="screen"/>
          <a:srcRect t="-1" b="29881"/>
          <a:stretch/>
        </p:blipFill>
        <p:spPr bwMode="auto">
          <a:xfrm>
            <a:off x="8992724" y="1586456"/>
            <a:ext cx="3123938" cy="1859963"/>
          </a:xfrm>
          <a:prstGeom prst="rect">
            <a:avLst/>
          </a:prstGeom>
          <a:noFill/>
          <a:ln w="9525">
            <a:solidFill>
              <a:srgbClr val="0087AE"/>
            </a:solidFill>
            <a:miter lim="800000"/>
            <a:headEnd/>
            <a:tailEnd/>
          </a:ln>
          <a:effectLst/>
        </p:spPr>
      </p:pic>
      <p:pic>
        <p:nvPicPr>
          <p:cNvPr id="29702" name="Picture 6" descr="img0051"/>
          <p:cNvPicPr>
            <a:picLocks noChangeAspect="1" noChangeArrowheads="1"/>
          </p:cNvPicPr>
          <p:nvPr/>
        </p:nvPicPr>
        <p:blipFill rotWithShape="1">
          <a:blip r:embed="rId5" cstate="screen"/>
          <a:srcRect t="31327"/>
          <a:stretch/>
        </p:blipFill>
        <p:spPr bwMode="auto">
          <a:xfrm>
            <a:off x="5816886" y="3920071"/>
            <a:ext cx="3004184" cy="1736339"/>
          </a:xfrm>
          <a:prstGeom prst="rect">
            <a:avLst/>
          </a:prstGeom>
          <a:noFill/>
          <a:ln w="9525">
            <a:solidFill>
              <a:srgbClr val="0087AE"/>
            </a:solidFill>
            <a:miter lim="800000"/>
            <a:headEnd/>
            <a:tailEnd/>
          </a:ln>
          <a:effectLst/>
        </p:spPr>
      </p:pic>
      <p:pic>
        <p:nvPicPr>
          <p:cNvPr id="29703" name="Picture 7" descr="1258lsclose"/>
          <p:cNvPicPr>
            <a:picLocks noChangeAspect="1" noChangeArrowheads="1"/>
          </p:cNvPicPr>
          <p:nvPr/>
        </p:nvPicPr>
        <p:blipFill rotWithShape="1">
          <a:blip r:embed="rId6" cstate="screen"/>
          <a:srcRect t="13382" b="18309"/>
          <a:stretch/>
        </p:blipFill>
        <p:spPr bwMode="auto">
          <a:xfrm>
            <a:off x="8996567" y="3920071"/>
            <a:ext cx="3123938" cy="1736339"/>
          </a:xfrm>
          <a:prstGeom prst="rect">
            <a:avLst/>
          </a:prstGeom>
          <a:noFill/>
          <a:ln w="9525">
            <a:solidFill>
              <a:srgbClr val="0087AE"/>
            </a:solidFill>
            <a:miter lim="800000"/>
            <a:headEnd/>
            <a:tailEnd/>
          </a:ln>
          <a:effectLst/>
        </p:spPr>
      </p:pic>
    </p:spTree>
    <p:extLst>
      <p:ext uri="{BB962C8B-B14F-4D97-AF65-F5344CB8AC3E}">
        <p14:creationId xmlns:p14="http://schemas.microsoft.com/office/powerpoint/2010/main" val="1732490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9" descr="skin-bcc8"/>
          <p:cNvPicPr>
            <a:picLocks noGrp="1" noChangeAspect="1" noChangeArrowheads="1"/>
          </p:cNvPicPr>
          <p:nvPr>
            <p:ph sz="half" idx="2"/>
          </p:nvPr>
        </p:nvPicPr>
        <p:blipFill rotWithShape="1">
          <a:blip r:embed="rId3" cstate="screen"/>
          <a:srcRect l="6190" t="12658" r="6370" b="18144"/>
          <a:stretch/>
        </p:blipFill>
        <p:spPr bwMode="auto">
          <a:xfrm>
            <a:off x="152315" y="1736292"/>
            <a:ext cx="2636997" cy="2064515"/>
          </a:xfrm>
          <a:prstGeom prst="rect">
            <a:avLst/>
          </a:prstGeom>
          <a:noFill/>
          <a:ln>
            <a:solidFill>
              <a:srgbClr val="0087AE"/>
            </a:solidFill>
          </a:ln>
          <a:effectLst/>
        </p:spPr>
      </p:pic>
      <p:sp>
        <p:nvSpPr>
          <p:cNvPr id="4" name="Title 3"/>
          <p:cNvSpPr>
            <a:spLocks noGrp="1"/>
          </p:cNvSpPr>
          <p:nvPr>
            <p:ph type="title"/>
          </p:nvPr>
        </p:nvSpPr>
        <p:spPr>
          <a:xfrm>
            <a:off x="0" y="0"/>
            <a:ext cx="12192000" cy="1346691"/>
          </a:xfrm>
        </p:spPr>
        <p:txBody>
          <a:bodyPr vert="horz" wrap="square" lIns="91440" tIns="45720" rIns="91440" bIns="45720" numCol="1" rtlCol="0" anchor="ctr" anchorCtr="0" compatLnSpc="1">
            <a:prstTxWarp prst="textNoShape">
              <a:avLst/>
            </a:prstTxWarp>
            <a:normAutofit/>
          </a:bodyPr>
          <a:lstStyle/>
          <a:p>
            <a:pPr algn="ctr"/>
            <a:r>
              <a:rPr lang="en-US"/>
              <a:t>basal cell carcinoma</a:t>
            </a:r>
          </a:p>
        </p:txBody>
      </p:sp>
      <p:sp>
        <p:nvSpPr>
          <p:cNvPr id="5" name="Content Placeholder 4"/>
          <p:cNvSpPr>
            <a:spLocks noGrp="1"/>
          </p:cNvSpPr>
          <p:nvPr>
            <p:ph sz="half" idx="1"/>
          </p:nvPr>
        </p:nvSpPr>
        <p:spPr>
          <a:xfrm>
            <a:off x="5608267" y="1987054"/>
            <a:ext cx="6583733" cy="4387296"/>
          </a:xfrm>
        </p:spPr>
        <p:txBody>
          <a:bodyPr vert="horz" wrap="square" lIns="91440" tIns="45720" rIns="91440" bIns="45720" numCol="1" rtlCol="0" anchor="ctr" anchorCtr="0" compatLnSpc="1">
            <a:prstTxWarp prst="textNoShape">
              <a:avLst/>
            </a:prstTxWarp>
            <a:normAutofit/>
          </a:bodyPr>
          <a:lstStyle/>
          <a:p>
            <a:pPr>
              <a:spcBef>
                <a:spcPts val="0"/>
              </a:spcBef>
              <a:defRPr/>
            </a:pPr>
            <a:r>
              <a:rPr lang="en-US" sz="3000">
                <a:cs typeface="Arial" panose="020B0604020202020204" pitchFamily="34" charset="0"/>
              </a:rPr>
              <a:t>Mostly occurs on sun exposed areas</a:t>
            </a:r>
          </a:p>
          <a:p>
            <a:pPr>
              <a:spcBef>
                <a:spcPts val="0"/>
              </a:spcBef>
              <a:defRPr/>
            </a:pPr>
            <a:r>
              <a:rPr lang="en-US" sz="3000">
                <a:cs typeface="Arial" panose="020B0604020202020204" pitchFamily="34" charset="0"/>
              </a:rPr>
              <a:t>Grows slowly, does not itch or hurt</a:t>
            </a:r>
          </a:p>
          <a:p>
            <a:pPr>
              <a:spcBef>
                <a:spcPts val="0"/>
              </a:spcBef>
              <a:defRPr/>
            </a:pPr>
            <a:r>
              <a:rPr lang="en-US" sz="3000">
                <a:cs typeface="Arial" panose="020B0604020202020204" pitchFamily="34" charset="0"/>
              </a:rPr>
              <a:t>Edges may have blood vessels, center a dimple</a:t>
            </a:r>
          </a:p>
          <a:p>
            <a:pPr>
              <a:spcBef>
                <a:spcPts val="0"/>
              </a:spcBef>
              <a:defRPr/>
            </a:pPr>
            <a:r>
              <a:rPr lang="en-US" sz="3000">
                <a:cs typeface="Arial" panose="020B0604020202020204" pitchFamily="34" charset="0"/>
              </a:rPr>
              <a:t>Caused by many years of sun, proliferation of cells from the basal layer </a:t>
            </a:r>
          </a:p>
          <a:p>
            <a:pPr>
              <a:spcBef>
                <a:spcPts val="0"/>
              </a:spcBef>
              <a:defRPr/>
            </a:pPr>
            <a:r>
              <a:rPr lang="en-US" sz="3000">
                <a:cs typeface="Arial" panose="020B0604020202020204" pitchFamily="34" charset="0"/>
              </a:rPr>
              <a:t>Also known as “rodent ulcer”</a:t>
            </a:r>
          </a:p>
        </p:txBody>
      </p:sp>
      <p:pic>
        <p:nvPicPr>
          <p:cNvPr id="9" name="Picture 1025" descr="skin-BCC2"/>
          <p:cNvPicPr>
            <a:picLocks noChangeAspect="1" noChangeArrowheads="1"/>
          </p:cNvPicPr>
          <p:nvPr/>
        </p:nvPicPr>
        <p:blipFill rotWithShape="1">
          <a:blip r:embed="rId4" cstate="screen"/>
          <a:srcRect t="32051" b="29619"/>
          <a:stretch/>
        </p:blipFill>
        <p:spPr bwMode="auto">
          <a:xfrm>
            <a:off x="2880291" y="1736292"/>
            <a:ext cx="2636997" cy="2046380"/>
          </a:xfrm>
          <a:prstGeom prst="rect">
            <a:avLst/>
          </a:prstGeom>
          <a:noFill/>
          <a:ln w="9525">
            <a:solidFill>
              <a:srgbClr val="0087AE"/>
            </a:solidFill>
            <a:miter lim="800000"/>
            <a:headEnd/>
            <a:tailEnd/>
          </a:ln>
        </p:spPr>
      </p:pic>
      <p:pic>
        <p:nvPicPr>
          <p:cNvPr id="10" name="Picture 1026" descr="scar2"/>
          <p:cNvPicPr>
            <a:picLocks noChangeAspect="1" noChangeArrowheads="1"/>
          </p:cNvPicPr>
          <p:nvPr/>
        </p:nvPicPr>
        <p:blipFill rotWithShape="1">
          <a:blip r:embed="rId5" cstate="screen"/>
          <a:srcRect t="18299" b="14135"/>
          <a:stretch/>
        </p:blipFill>
        <p:spPr bwMode="auto">
          <a:xfrm>
            <a:off x="1420200" y="4088358"/>
            <a:ext cx="2920181" cy="2285992"/>
          </a:xfrm>
          <a:prstGeom prst="rect">
            <a:avLst/>
          </a:prstGeom>
          <a:noFill/>
          <a:ln w="9525">
            <a:solidFill>
              <a:srgbClr val="0087AE"/>
            </a:solidFill>
            <a:miter lim="800000"/>
            <a:headEnd/>
            <a:tailEnd/>
          </a:ln>
        </p:spPr>
      </p:pic>
    </p:spTree>
    <p:extLst>
      <p:ext uri="{BB962C8B-B14F-4D97-AF65-F5344CB8AC3E}">
        <p14:creationId xmlns:p14="http://schemas.microsoft.com/office/powerpoint/2010/main" val="1007784111"/>
      </p:ext>
    </p:extLst>
  </p:cSld>
  <p:clrMapOvr>
    <a:masterClrMapping/>
  </p:clrMapOvr>
</p:sld>
</file>

<file path=ppt/theme/theme1.xml><?xml version="1.0" encoding="utf-8"?>
<a:theme xmlns:a="http://schemas.openxmlformats.org/drawingml/2006/main" name="2_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46A0A2AC323F4E944654140789FC63" ma:contentTypeVersion="12" ma:contentTypeDescription="Create a new document." ma:contentTypeScope="" ma:versionID="5822a374ca425723e8a97e51e0fa8333">
  <xsd:schema xmlns:xsd="http://www.w3.org/2001/XMLSchema" xmlns:xs="http://www.w3.org/2001/XMLSchema" xmlns:p="http://schemas.microsoft.com/office/2006/metadata/properties" xmlns:ns3="d8ea1079-634d-4701-a7c3-3645270fe99e" xmlns:ns4="f6cd175e-5be4-4163-9832-0a4671c34a40" targetNamespace="http://schemas.microsoft.com/office/2006/metadata/properties" ma:root="true" ma:fieldsID="aa230f37f479b451442a1e5c891bde62" ns3:_="" ns4:_="">
    <xsd:import namespace="d8ea1079-634d-4701-a7c3-3645270fe99e"/>
    <xsd:import namespace="f6cd175e-5be4-4163-9832-0a4671c34a4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ea1079-634d-4701-a7c3-3645270fe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cd175e-5be4-4163-9832-0a4671c34a4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288387-C961-4844-9A80-2E3C2CEB704A}">
  <ds:schemaRefs>
    <ds:schemaRef ds:uri="http://schemas.microsoft.com/sharepoint/v3/contenttype/forms"/>
  </ds:schemaRefs>
</ds:datastoreItem>
</file>

<file path=customXml/itemProps2.xml><?xml version="1.0" encoding="utf-8"?>
<ds:datastoreItem xmlns:ds="http://schemas.openxmlformats.org/officeDocument/2006/customXml" ds:itemID="{CC2A2992-7396-4CFA-8593-1AC1AC9CA14A}">
  <ds:schemaRefs>
    <ds:schemaRef ds:uri="d8ea1079-634d-4701-a7c3-3645270fe99e"/>
    <ds:schemaRef ds:uri="f6cd175e-5be4-4163-9832-0a4671c34a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1799C8E-E129-47C1-B8E8-3F040CB6E6C5}">
  <ds:schemaRefs>
    <ds:schemaRef ds:uri="d8ea1079-634d-4701-a7c3-3645270fe99e"/>
    <ds:schemaRef ds:uri="f6cd175e-5be4-4163-9832-0a4671c34a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53</Slides>
  <Notes>53</Notes>
  <HiddenSlides>3</HiddenSlide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2_Office Theme</vt:lpstr>
      <vt:lpstr>Office Theme</vt:lpstr>
      <vt:lpstr>PowerPoint Presentation</vt:lpstr>
      <vt:lpstr>Module 4</vt:lpstr>
      <vt:lpstr>how to recognize a  non-infectious  skin disorder</vt:lpstr>
      <vt:lpstr> non-infectious skin disorders</vt:lpstr>
      <vt:lpstr>PowerPoint Presentation</vt:lpstr>
      <vt:lpstr> non-infectious skin disorders</vt:lpstr>
      <vt:lpstr>carcinomas</vt:lpstr>
      <vt:lpstr>non-cancerous effects</vt:lpstr>
      <vt:lpstr>basal cell carcinoma</vt:lpstr>
      <vt:lpstr>squamous cell carcinoma</vt:lpstr>
      <vt:lpstr>malignant melanoma</vt:lpstr>
      <vt:lpstr>know your ABC’s</vt:lpstr>
      <vt:lpstr>questions?</vt:lpstr>
      <vt:lpstr>acne</vt:lpstr>
      <vt:lpstr>four contributing factors</vt:lpstr>
      <vt:lpstr>the follicle</vt:lpstr>
      <vt:lpstr>cell proliferation</vt:lpstr>
      <vt:lpstr>ingredients for cell proliferation </vt:lpstr>
      <vt:lpstr>bacteria</vt:lpstr>
      <vt:lpstr>ingredients to control bacteria</vt:lpstr>
      <vt:lpstr>the sebaceous gland </vt:lpstr>
      <vt:lpstr>ingredients to reduce sebum </vt:lpstr>
      <vt:lpstr>the inflammatory pathway</vt:lpstr>
      <vt:lpstr>types of acne scaring </vt:lpstr>
      <vt:lpstr>ingredients for inflammation </vt:lpstr>
      <vt:lpstr>additional acne triggers</vt:lpstr>
      <vt:lpstr>PowerPoint Presentation</vt:lpstr>
      <vt:lpstr>understanding acne lesions</vt:lpstr>
      <vt:lpstr>open and closed comedones</vt:lpstr>
      <vt:lpstr>PowerPoint Presentation</vt:lpstr>
      <vt:lpstr>nodules and cysts</vt:lpstr>
      <vt:lpstr>severe acne </vt:lpstr>
      <vt:lpstr>the 4 grades of acne</vt:lpstr>
      <vt:lpstr>treatments and beyond</vt:lpstr>
      <vt:lpstr>shine some light</vt:lpstr>
      <vt:lpstr>medical</vt:lpstr>
      <vt:lpstr>topical and oral treatment solutions</vt:lpstr>
      <vt:lpstr>PowerPoint Presentation</vt:lpstr>
      <vt:lpstr>PowerPoint Presentation</vt:lpstr>
      <vt:lpstr>how to recognize  infectious  skin diseases</vt:lpstr>
      <vt:lpstr>various forms</vt:lpstr>
      <vt:lpstr>bacterial infections</vt:lpstr>
      <vt:lpstr>impetigo</vt:lpstr>
      <vt:lpstr>conjunctivitis (pink eye)</vt:lpstr>
      <vt:lpstr>folliculitis</vt:lpstr>
      <vt:lpstr>viral infections</vt:lpstr>
      <vt:lpstr>herpes simplex</vt:lpstr>
      <vt:lpstr>warts</vt:lpstr>
      <vt:lpstr>fungal infections</vt:lpstr>
      <vt:lpstr>tinea versicolor</vt:lpstr>
      <vt:lpstr>ringworm</vt:lpstr>
      <vt:lpstr>parasitic infections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Bialko</dc:creator>
  <cp:revision>1</cp:revision>
  <dcterms:created xsi:type="dcterms:W3CDTF">2020-07-30T21:06:58Z</dcterms:created>
  <dcterms:modified xsi:type="dcterms:W3CDTF">2020-08-11T23:06:35Z</dcterms:modified>
</cp:coreProperties>
</file>